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2" r:id="rId7"/>
    <p:sldId id="261" r:id="rId8"/>
    <p:sldId id="263" r:id="rId9"/>
    <p:sldId id="273" r:id="rId10"/>
    <p:sldId id="267" r:id="rId11"/>
    <p:sldId id="265" r:id="rId12"/>
    <p:sldId id="266" r:id="rId13"/>
    <p:sldId id="274" r:id="rId14"/>
    <p:sldId id="268" r:id="rId15"/>
    <p:sldId id="278" r:id="rId16"/>
    <p:sldId id="272" r:id="rId1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6E7"/>
    <a:srgbClr val="0F2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3" d="100"/>
          <a:sy n="103" d="100"/>
        </p:scale>
        <p:origin x="7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1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F2942"/>
        </a:solidFill>
        <a:effectLst/>
      </p:bgPr>
    </p:bg>
    <p:spTree>
      <p:nvGrpSpPr>
        <p:cNvPr id="1" name=""/>
        <p:cNvGrpSpPr/>
        <p:nvPr/>
      </p:nvGrpSpPr>
      <p:grpSpPr>
        <a:xfrm>
          <a:off x="0" y="0"/>
          <a:ext cx="0" cy="0"/>
          <a:chOff x="0" y="0"/>
          <a:chExt cx="0" cy="0"/>
        </a:xfrm>
      </p:grpSpPr>
      <p:sp>
        <p:nvSpPr>
          <p:cNvPr id="2" name="Shape 0"/>
          <p:cNvSpPr/>
          <p:nvPr/>
        </p:nvSpPr>
        <p:spPr>
          <a:xfrm>
            <a:off x="6949440" y="0"/>
            <a:ext cx="5212080" cy="6858000"/>
          </a:xfrm>
          <a:prstGeom prst="rect">
            <a:avLst/>
          </a:prstGeom>
          <a:solidFill>
            <a:srgbClr val="1C7293"/>
          </a:solidFill>
          <a:ln/>
        </p:spPr>
        <p:txBody>
          <a:bodyPr/>
          <a:lstStyle/>
          <a:p>
            <a:endParaRPr lang="en-GB">
              <a:latin typeface="Calibri (Body)"/>
            </a:endParaRPr>
          </a:p>
        </p:txBody>
      </p:sp>
      <p:pic>
        <p:nvPicPr>
          <p:cNvPr id="3" name="Image 0" descr="preencoded.png"/>
          <p:cNvPicPr>
            <a:picLocks noChangeAspect="1"/>
          </p:cNvPicPr>
          <p:nvPr/>
        </p:nvPicPr>
        <p:blipFill>
          <a:blip r:embed="rId3"/>
          <a:stretch>
            <a:fillRect/>
          </a:stretch>
        </p:blipFill>
        <p:spPr>
          <a:xfrm>
            <a:off x="640080" y="502920"/>
            <a:ext cx="1280160" cy="914400"/>
          </a:xfrm>
          <a:prstGeom prst="rect">
            <a:avLst/>
          </a:prstGeom>
        </p:spPr>
      </p:pic>
      <p:sp>
        <p:nvSpPr>
          <p:cNvPr id="4" name="Text 1"/>
          <p:cNvSpPr/>
          <p:nvPr/>
        </p:nvSpPr>
        <p:spPr>
          <a:xfrm>
            <a:off x="640080" y="1554480"/>
            <a:ext cx="6400800" cy="822960"/>
          </a:xfrm>
          <a:prstGeom prst="rect">
            <a:avLst/>
          </a:prstGeom>
          <a:noFill/>
          <a:ln/>
        </p:spPr>
        <p:txBody>
          <a:bodyPr wrap="square" lIns="0" tIns="0" rIns="0" bIns="0" rtlCol="0" anchor="ctr"/>
          <a:lstStyle/>
          <a:p>
            <a:pPr marL="0" indent="0">
              <a:buNone/>
            </a:pPr>
            <a:r>
              <a:rPr lang="en-US" sz="5400" b="1" dirty="0">
                <a:solidFill>
                  <a:srgbClr val="E9A800"/>
                </a:solidFill>
                <a:latin typeface="Calibri (Body)"/>
                <a:ea typeface="Cambria" pitchFamily="34" charset="-122"/>
                <a:cs typeface="Cambria" pitchFamily="34" charset="-120"/>
              </a:rPr>
              <a:t>Dell Quay</a:t>
            </a:r>
            <a:endParaRPr lang="en-US" sz="5400" dirty="0">
              <a:latin typeface="Calibri (Body)"/>
            </a:endParaRPr>
          </a:p>
        </p:txBody>
      </p:sp>
      <p:sp>
        <p:nvSpPr>
          <p:cNvPr id="5" name="Text 2"/>
          <p:cNvSpPr/>
          <p:nvPr/>
        </p:nvSpPr>
        <p:spPr>
          <a:xfrm>
            <a:off x="640080" y="2286000"/>
            <a:ext cx="6400800" cy="640080"/>
          </a:xfrm>
          <a:prstGeom prst="rect">
            <a:avLst/>
          </a:prstGeom>
          <a:noFill/>
          <a:ln/>
        </p:spPr>
        <p:txBody>
          <a:bodyPr wrap="square" lIns="0" tIns="0" rIns="0" bIns="0" rtlCol="0" anchor="ctr"/>
          <a:lstStyle/>
          <a:p>
            <a:pPr marL="0" indent="0">
              <a:buNone/>
            </a:pPr>
            <a:r>
              <a:rPr lang="en-US" sz="3600" dirty="0">
                <a:solidFill>
                  <a:srgbClr val="FAF7EF"/>
                </a:solidFill>
                <a:latin typeface="Calibri (Body)"/>
                <a:ea typeface="Cambria" pitchFamily="34" charset="-122"/>
                <a:cs typeface="Cambria" pitchFamily="34" charset="-120"/>
              </a:rPr>
              <a:t>Sailing Club</a:t>
            </a:r>
            <a:endParaRPr lang="en-US" sz="3600" dirty="0">
              <a:latin typeface="Calibri (Body)"/>
            </a:endParaRPr>
          </a:p>
        </p:txBody>
      </p:sp>
      <p:sp>
        <p:nvSpPr>
          <p:cNvPr id="6" name="Shape 3"/>
          <p:cNvSpPr/>
          <p:nvPr/>
        </p:nvSpPr>
        <p:spPr>
          <a:xfrm>
            <a:off x="640080" y="3108960"/>
            <a:ext cx="457200" cy="54864"/>
          </a:xfrm>
          <a:prstGeom prst="rect">
            <a:avLst/>
          </a:prstGeom>
          <a:solidFill>
            <a:srgbClr val="E9A800"/>
          </a:solidFill>
          <a:ln/>
        </p:spPr>
        <p:txBody>
          <a:bodyPr/>
          <a:lstStyle/>
          <a:p>
            <a:endParaRPr lang="en-GB">
              <a:latin typeface="Calibri (Body)"/>
            </a:endParaRPr>
          </a:p>
        </p:txBody>
      </p:sp>
      <p:sp>
        <p:nvSpPr>
          <p:cNvPr id="7" name="Text 4"/>
          <p:cNvSpPr/>
          <p:nvPr/>
        </p:nvSpPr>
        <p:spPr>
          <a:xfrm>
            <a:off x="640080" y="3246120"/>
            <a:ext cx="6400800" cy="548640"/>
          </a:xfrm>
          <a:prstGeom prst="rect">
            <a:avLst/>
          </a:prstGeom>
          <a:noFill/>
          <a:ln/>
        </p:spPr>
        <p:txBody>
          <a:bodyPr wrap="square" lIns="0" tIns="0" rIns="0" bIns="0" rtlCol="0" anchor="ctr"/>
          <a:lstStyle/>
          <a:p>
            <a:pPr marL="0" indent="0">
              <a:buNone/>
            </a:pPr>
            <a:r>
              <a:rPr lang="en-US" sz="2800" i="1" dirty="0">
                <a:solidFill>
                  <a:srgbClr val="FAF7EF"/>
                </a:solidFill>
                <a:latin typeface="Calibri (Body)"/>
                <a:ea typeface="Cambria" pitchFamily="34" charset="-122"/>
                <a:cs typeface="Cambria" pitchFamily="34" charset="-120"/>
              </a:rPr>
              <a:t>Adventure Sailing Handbook</a:t>
            </a:r>
            <a:endParaRPr lang="en-US" sz="2800" dirty="0">
              <a:latin typeface="Calibri (Body)"/>
            </a:endParaRPr>
          </a:p>
        </p:txBody>
      </p:sp>
      <p:sp>
        <p:nvSpPr>
          <p:cNvPr id="8" name="Text 5"/>
          <p:cNvSpPr/>
          <p:nvPr/>
        </p:nvSpPr>
        <p:spPr>
          <a:xfrm>
            <a:off x="640080" y="3840480"/>
            <a:ext cx="6400800" cy="640080"/>
          </a:xfrm>
          <a:prstGeom prst="rect">
            <a:avLst/>
          </a:prstGeom>
          <a:noFill/>
          <a:ln/>
        </p:spPr>
        <p:txBody>
          <a:bodyPr wrap="square" lIns="0" tIns="0" rIns="0" bIns="0" rtlCol="0" anchor="ctr"/>
          <a:lstStyle/>
          <a:p>
            <a:pPr marL="0" indent="0">
              <a:buNone/>
            </a:pPr>
            <a:r>
              <a:rPr lang="en-US" sz="4800" b="1" dirty="0">
                <a:solidFill>
                  <a:srgbClr val="E9A800"/>
                </a:solidFill>
                <a:latin typeface="Calibri (Body)"/>
                <a:ea typeface="Cambria" pitchFamily="34" charset="-122"/>
                <a:cs typeface="Cambria" pitchFamily="34" charset="-120"/>
              </a:rPr>
              <a:t>2026</a:t>
            </a:r>
            <a:endParaRPr lang="en-US" sz="4800" dirty="0">
              <a:latin typeface="Calibri (Body)"/>
            </a:endParaRPr>
          </a:p>
        </p:txBody>
      </p:sp>
      <p:sp>
        <p:nvSpPr>
          <p:cNvPr id="9" name="Text 6"/>
          <p:cNvSpPr/>
          <p:nvPr/>
        </p:nvSpPr>
        <p:spPr>
          <a:xfrm>
            <a:off x="640080" y="4937760"/>
            <a:ext cx="6400800" cy="365760"/>
          </a:xfrm>
          <a:prstGeom prst="rect">
            <a:avLst/>
          </a:prstGeom>
          <a:noFill/>
          <a:ln/>
        </p:spPr>
        <p:txBody>
          <a:bodyPr wrap="square" lIns="0" tIns="0" rIns="0" bIns="0" rtlCol="0" anchor="ctr"/>
          <a:lstStyle/>
          <a:p>
            <a:pPr marL="0" indent="0">
              <a:buNone/>
            </a:pPr>
            <a:r>
              <a:rPr lang="en-US" sz="1400" i="1" dirty="0">
                <a:solidFill>
                  <a:srgbClr val="FAF7EF"/>
                </a:solidFill>
                <a:latin typeface="Calibri (Body)"/>
                <a:ea typeface="Calibri" pitchFamily="34" charset="-122"/>
                <a:cs typeface="Calibri" pitchFamily="34" charset="-120"/>
              </a:rPr>
              <a:t>Routes · Briefing notes · Risk · Tides</a:t>
            </a:r>
            <a:endParaRPr lang="en-US" sz="1400" dirty="0">
              <a:latin typeface="Calibri (Body)"/>
            </a:endParaRPr>
          </a:p>
        </p:txBody>
      </p:sp>
      <p:sp>
        <p:nvSpPr>
          <p:cNvPr id="10" name="Text 7"/>
          <p:cNvSpPr/>
          <p:nvPr/>
        </p:nvSpPr>
        <p:spPr>
          <a:xfrm>
            <a:off x="640080" y="5303520"/>
            <a:ext cx="6400800" cy="365760"/>
          </a:xfrm>
          <a:prstGeom prst="rect">
            <a:avLst/>
          </a:prstGeom>
          <a:noFill/>
          <a:ln/>
        </p:spPr>
        <p:txBody>
          <a:bodyPr wrap="square" lIns="0" tIns="0" rIns="0" bIns="0" rtlCol="0" anchor="ctr"/>
          <a:lstStyle/>
          <a:p>
            <a:pPr marL="0" indent="0">
              <a:buNone/>
            </a:pPr>
            <a:r>
              <a:rPr lang="en-US" sz="1200" dirty="0">
                <a:solidFill>
                  <a:srgbClr val="FAF7EF"/>
                </a:solidFill>
                <a:latin typeface="Calibri (Body)"/>
                <a:ea typeface="Calibri" pitchFamily="34" charset="-122"/>
                <a:cs typeface="Calibri" pitchFamily="34" charset="-120"/>
              </a:rPr>
              <a:t>A guide for Sail Leaders, Patrol Crews and Participants</a:t>
            </a:r>
            <a:endParaRPr lang="en-US" sz="1200" dirty="0">
              <a:latin typeface="Calibri (Body)"/>
            </a:endParaRPr>
          </a:p>
        </p:txBody>
      </p:sp>
      <p:pic>
        <p:nvPicPr>
          <p:cNvPr id="11" name="Image 1" descr="preencoded.png"/>
          <p:cNvPicPr>
            <a:picLocks noChangeAspect="1"/>
          </p:cNvPicPr>
          <p:nvPr/>
        </p:nvPicPr>
        <p:blipFill>
          <a:blip r:embed="rId4"/>
          <a:stretch>
            <a:fillRect/>
          </a:stretch>
        </p:blipFill>
        <p:spPr>
          <a:xfrm>
            <a:off x="7132320" y="365760"/>
            <a:ext cx="4846320" cy="6126480"/>
          </a:xfrm>
          <a:prstGeom prst="rect">
            <a:avLst/>
          </a:prstGeom>
        </p:spPr>
      </p:pic>
      <p:sp>
        <p:nvSpPr>
          <p:cNvPr id="12" name="Shape 8"/>
          <p:cNvSpPr/>
          <p:nvPr/>
        </p:nvSpPr>
        <p:spPr>
          <a:xfrm>
            <a:off x="0" y="6400800"/>
            <a:ext cx="6949440" cy="457200"/>
          </a:xfrm>
          <a:prstGeom prst="rect">
            <a:avLst/>
          </a:prstGeom>
          <a:solidFill>
            <a:srgbClr val="081929"/>
          </a:solidFill>
          <a:ln/>
        </p:spPr>
        <p:txBody>
          <a:bodyPr/>
          <a:lstStyle/>
          <a:p>
            <a:endParaRPr lang="en-GB">
              <a:latin typeface="Calibri (Body)"/>
            </a:endParaRPr>
          </a:p>
        </p:txBody>
      </p:sp>
      <p:sp>
        <p:nvSpPr>
          <p:cNvPr id="13" name="Text 9"/>
          <p:cNvSpPr/>
          <p:nvPr/>
        </p:nvSpPr>
        <p:spPr>
          <a:xfrm>
            <a:off x="640080" y="6400800"/>
            <a:ext cx="5943600" cy="457200"/>
          </a:xfrm>
          <a:prstGeom prst="rect">
            <a:avLst/>
          </a:prstGeom>
          <a:noFill/>
          <a:ln/>
        </p:spPr>
        <p:txBody>
          <a:bodyPr wrap="square" lIns="0" tIns="0" rIns="0" bIns="0" rtlCol="0" anchor="ctr"/>
          <a:lstStyle/>
          <a:p>
            <a:pPr marL="0" indent="0">
              <a:buNone/>
            </a:pPr>
            <a:r>
              <a:rPr lang="en-US" sz="1100" dirty="0">
                <a:solidFill>
                  <a:srgbClr val="E9A800"/>
                </a:solidFill>
                <a:latin typeface="Calibri (Body)"/>
                <a:ea typeface="Calibri" pitchFamily="34" charset="-122"/>
                <a:cs typeface="Calibri" pitchFamily="34" charset="-120"/>
              </a:rPr>
              <a:t>dellquaysc.co.uk</a:t>
            </a:r>
            <a:endParaRPr lang="en-US" sz="1100" dirty="0">
              <a:latin typeface="Calibri (Bod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2.  Itchenor</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Shape 3"/>
          <p:cNvSpPr/>
          <p:nvPr/>
        </p:nvSpPr>
        <p:spPr>
          <a:xfrm>
            <a:off x="146304" y="777240"/>
            <a:ext cx="12042648" cy="365760"/>
          </a:xfrm>
          <a:prstGeom prst="rect">
            <a:avLst/>
          </a:prstGeom>
          <a:solidFill>
            <a:srgbClr val="F5F0E1"/>
          </a:solidFill>
          <a:ln/>
        </p:spPr>
        <p:txBody>
          <a:bodyPr/>
          <a:lstStyle/>
          <a:p>
            <a:endParaRPr lang="en-GB" dirty="0">
              <a:latin typeface="Calibri (Body)"/>
            </a:endParaRPr>
          </a:p>
        </p:txBody>
      </p:sp>
      <p:sp>
        <p:nvSpPr>
          <p:cNvPr id="6" name="Text 4"/>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libri (Body)"/>
                <a:ea typeface="Cambria" pitchFamily="34" charset="-122"/>
                <a:cs typeface="Cambria" pitchFamily="34" charset="-120"/>
              </a:rPr>
              <a:t>Strong tide, sheltered moorings, lots to watch</a:t>
            </a:r>
            <a:endParaRPr lang="en-US" sz="1300" dirty="0">
              <a:latin typeface="Calibri (Body)"/>
            </a:endParaRPr>
          </a:p>
        </p:txBody>
      </p:sp>
      <p:sp>
        <p:nvSpPr>
          <p:cNvPr id="8" name="Text 6"/>
          <p:cNvSpPr/>
          <p:nvPr/>
        </p:nvSpPr>
        <p:spPr>
          <a:xfrm>
            <a:off x="10451592" y="841248"/>
            <a:ext cx="1554480" cy="256032"/>
          </a:xfrm>
          <a:prstGeom prst="rect">
            <a:avLst/>
          </a:prstGeom>
          <a:solidFill>
            <a:srgbClr val="00B050"/>
          </a:solidFill>
          <a:ln/>
        </p:spPr>
        <p:txBody>
          <a:bodyPr wrap="square" lIns="0" tIns="0" rIns="0" bIns="0" rtlCol="0" anchor="ctr"/>
          <a:lstStyle/>
          <a:p>
            <a:pPr algn="ctr"/>
            <a:r>
              <a:rPr lang="en-US" sz="1100" b="1" dirty="0">
                <a:solidFill>
                  <a:srgbClr val="FFFFFF"/>
                </a:solidFill>
                <a:latin typeface="Calibri (Body)"/>
                <a:ea typeface="Calibri" pitchFamily="34" charset="-122"/>
                <a:cs typeface="Calibri" pitchFamily="34" charset="-120"/>
              </a:rPr>
              <a:t>Beginner</a:t>
            </a:r>
            <a:endParaRPr lang="en-US" sz="1100" dirty="0">
              <a:latin typeface="Calibri (Body)"/>
            </a:endParaRPr>
          </a:p>
        </p:txBody>
      </p:sp>
      <p:sp>
        <p:nvSpPr>
          <p:cNvPr id="9" name="Shape 7"/>
          <p:cNvSpPr/>
          <p:nvPr/>
        </p:nvSpPr>
        <p:spPr>
          <a:xfrm>
            <a:off x="548640" y="141732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0" name="Text 8"/>
          <p:cNvSpPr/>
          <p:nvPr/>
        </p:nvSpPr>
        <p:spPr>
          <a:xfrm>
            <a:off x="640080" y="141732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Distance</a:t>
            </a:r>
            <a:endParaRPr lang="en-US" sz="1100" dirty="0">
              <a:latin typeface="Calibri (Body)"/>
            </a:endParaRPr>
          </a:p>
        </p:txBody>
      </p:sp>
      <p:sp>
        <p:nvSpPr>
          <p:cNvPr id="11" name="Text 9"/>
          <p:cNvSpPr/>
          <p:nvPr/>
        </p:nvSpPr>
        <p:spPr>
          <a:xfrm>
            <a:off x="1920240" y="141732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4.7 nm total </a:t>
            </a:r>
            <a:endParaRPr lang="en-US" sz="1100" dirty="0">
              <a:latin typeface="Calibri (Body)"/>
            </a:endParaRPr>
          </a:p>
        </p:txBody>
      </p:sp>
      <p:sp>
        <p:nvSpPr>
          <p:cNvPr id="12" name="Shape 10"/>
          <p:cNvSpPr/>
          <p:nvPr/>
        </p:nvSpPr>
        <p:spPr>
          <a:xfrm>
            <a:off x="548640" y="201168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3" name="Text 11"/>
          <p:cNvSpPr/>
          <p:nvPr/>
        </p:nvSpPr>
        <p:spPr>
          <a:xfrm>
            <a:off x="640080" y="201168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Avg time</a:t>
            </a:r>
            <a:endParaRPr lang="en-US" sz="1100" dirty="0">
              <a:latin typeface="Calibri (Body)"/>
            </a:endParaRPr>
          </a:p>
        </p:txBody>
      </p:sp>
      <p:sp>
        <p:nvSpPr>
          <p:cNvPr id="14" name="Text 12"/>
          <p:cNvSpPr/>
          <p:nvPr/>
        </p:nvSpPr>
        <p:spPr>
          <a:xfrm>
            <a:off x="1920240" y="201168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3 hr 20 min total including 1hr lunch</a:t>
            </a:r>
            <a:endParaRPr lang="en-US" sz="1100" dirty="0">
              <a:latin typeface="Calibri (Body)"/>
            </a:endParaRPr>
          </a:p>
        </p:txBody>
      </p:sp>
      <p:sp>
        <p:nvSpPr>
          <p:cNvPr id="15" name="Shape 13"/>
          <p:cNvSpPr/>
          <p:nvPr/>
        </p:nvSpPr>
        <p:spPr>
          <a:xfrm>
            <a:off x="548640" y="260604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6" name="Text 14"/>
          <p:cNvSpPr/>
          <p:nvPr/>
        </p:nvSpPr>
        <p:spPr>
          <a:xfrm>
            <a:off x="640080" y="260604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Best wind</a:t>
            </a:r>
            <a:endParaRPr lang="en-US" sz="1100" dirty="0">
              <a:latin typeface="Calibri (Body)"/>
            </a:endParaRPr>
          </a:p>
        </p:txBody>
      </p:sp>
      <p:sp>
        <p:nvSpPr>
          <p:cNvPr id="17" name="Text 15"/>
          <p:cNvSpPr/>
          <p:nvPr/>
        </p:nvSpPr>
        <p:spPr>
          <a:xfrm>
            <a:off x="1920240" y="260604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W, SW (reach down-channel)</a:t>
            </a:r>
            <a:endParaRPr lang="en-US" sz="1100" dirty="0">
              <a:latin typeface="Calibri (Body)"/>
            </a:endParaRPr>
          </a:p>
        </p:txBody>
      </p:sp>
      <p:sp>
        <p:nvSpPr>
          <p:cNvPr id="18" name="Shape 16"/>
          <p:cNvSpPr/>
          <p:nvPr/>
        </p:nvSpPr>
        <p:spPr>
          <a:xfrm>
            <a:off x="548640" y="320040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9" name="Text 17"/>
          <p:cNvSpPr/>
          <p:nvPr/>
        </p:nvSpPr>
        <p:spPr>
          <a:xfrm>
            <a:off x="640080" y="320040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Depart</a:t>
            </a:r>
            <a:endParaRPr lang="en-US" sz="1100" dirty="0">
              <a:latin typeface="Calibri (Body)"/>
            </a:endParaRPr>
          </a:p>
        </p:txBody>
      </p:sp>
      <p:sp>
        <p:nvSpPr>
          <p:cNvPr id="20" name="Text 18"/>
          <p:cNvSpPr/>
          <p:nvPr/>
        </p:nvSpPr>
        <p:spPr>
          <a:xfrm>
            <a:off x="1920240" y="320040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 HW −1:00 · strong currents either way, any state</a:t>
            </a:r>
            <a:endParaRPr lang="en-US" sz="1100" dirty="0">
              <a:latin typeface="Calibri (Body)"/>
            </a:endParaRPr>
          </a:p>
        </p:txBody>
      </p:sp>
      <p:sp>
        <p:nvSpPr>
          <p:cNvPr id="21" name="Shape 19"/>
          <p:cNvSpPr/>
          <p:nvPr/>
        </p:nvSpPr>
        <p:spPr>
          <a:xfrm>
            <a:off x="548640" y="379476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22" name="Text 20"/>
          <p:cNvSpPr/>
          <p:nvPr/>
        </p:nvSpPr>
        <p:spPr>
          <a:xfrm>
            <a:off x="640080" y="379476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Hazards</a:t>
            </a:r>
            <a:endParaRPr lang="en-US" sz="1100" dirty="0">
              <a:latin typeface="Calibri (Body)"/>
            </a:endParaRPr>
          </a:p>
        </p:txBody>
      </p:sp>
      <p:sp>
        <p:nvSpPr>
          <p:cNvPr id="23" name="Text 21"/>
          <p:cNvSpPr/>
          <p:nvPr/>
        </p:nvSpPr>
        <p:spPr>
          <a:xfrm>
            <a:off x="1920240" y="379476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Itchenor Reach tide rip · busy yacht moorings</a:t>
            </a:r>
            <a:endParaRPr lang="en-US" sz="1100" dirty="0">
              <a:latin typeface="Calibri (Body)"/>
            </a:endParaRPr>
          </a:p>
        </p:txBody>
      </p:sp>
      <p:sp>
        <p:nvSpPr>
          <p:cNvPr id="24" name="Shape 22"/>
          <p:cNvSpPr/>
          <p:nvPr/>
        </p:nvSpPr>
        <p:spPr>
          <a:xfrm>
            <a:off x="548640" y="4526280"/>
            <a:ext cx="5120640" cy="1783080"/>
          </a:xfrm>
          <a:prstGeom prst="rect">
            <a:avLst/>
          </a:prstGeom>
          <a:solidFill>
            <a:srgbClr val="0F2942"/>
          </a:solidFill>
          <a:ln/>
        </p:spPr>
        <p:txBody>
          <a:bodyPr/>
          <a:lstStyle/>
          <a:p>
            <a:endParaRPr lang="en-GB">
              <a:latin typeface="Calibri (Body)"/>
            </a:endParaRPr>
          </a:p>
        </p:txBody>
      </p:sp>
      <p:sp>
        <p:nvSpPr>
          <p:cNvPr id="25" name="Shape 23"/>
          <p:cNvSpPr/>
          <p:nvPr/>
        </p:nvSpPr>
        <p:spPr>
          <a:xfrm>
            <a:off x="548640" y="4526280"/>
            <a:ext cx="109728" cy="1783080"/>
          </a:xfrm>
          <a:prstGeom prst="rect">
            <a:avLst/>
          </a:prstGeom>
          <a:solidFill>
            <a:srgbClr val="E9A800"/>
          </a:solidFill>
          <a:ln/>
        </p:spPr>
        <p:txBody>
          <a:bodyPr/>
          <a:lstStyle/>
          <a:p>
            <a:endParaRPr lang="en-GB">
              <a:latin typeface="Calibri (Body)"/>
            </a:endParaRPr>
          </a:p>
        </p:txBody>
      </p:sp>
      <p:sp>
        <p:nvSpPr>
          <p:cNvPr id="26" name="Text 24"/>
          <p:cNvSpPr/>
          <p:nvPr/>
        </p:nvSpPr>
        <p:spPr>
          <a:xfrm>
            <a:off x="777240" y="4572000"/>
            <a:ext cx="4846320" cy="365760"/>
          </a:xfrm>
          <a:prstGeom prst="rect">
            <a:avLst/>
          </a:prstGeom>
          <a:noFill/>
          <a:ln/>
        </p:spPr>
        <p:txBody>
          <a:bodyPr wrap="square" rtlCol="0" anchor="ctr"/>
          <a:lstStyle/>
          <a:p>
            <a:pPr marL="0" indent="0">
              <a:buNone/>
            </a:pPr>
            <a:r>
              <a:rPr lang="en-US" sz="1100" b="1" dirty="0">
                <a:solidFill>
                  <a:srgbClr val="E9A800"/>
                </a:solidFill>
                <a:latin typeface="Calibri (Body)"/>
                <a:ea typeface="Calibri" pitchFamily="34" charset="-122"/>
                <a:cs typeface="Calibri" pitchFamily="34" charset="-120"/>
              </a:rPr>
              <a:t>Sail Leader note</a:t>
            </a:r>
            <a:endParaRPr lang="en-US" sz="1100" dirty="0">
              <a:latin typeface="Calibri (Body)"/>
            </a:endParaRPr>
          </a:p>
        </p:txBody>
      </p:sp>
      <p:sp>
        <p:nvSpPr>
          <p:cNvPr id="27" name="Text 25"/>
          <p:cNvSpPr/>
          <p:nvPr/>
        </p:nvSpPr>
        <p:spPr>
          <a:xfrm>
            <a:off x="777240" y="4892040"/>
            <a:ext cx="4846320" cy="1417320"/>
          </a:xfrm>
          <a:prstGeom prst="rect">
            <a:avLst/>
          </a:prstGeom>
          <a:noFill/>
          <a:ln/>
        </p:spPr>
        <p:txBody>
          <a:bodyPr wrap="square" rtlCol="0" anchor="t"/>
          <a:lstStyle/>
          <a:p>
            <a:pPr marL="0" indent="0">
              <a:buNone/>
            </a:pPr>
            <a:r>
              <a:rPr lang="en-US" sz="1150" dirty="0">
                <a:solidFill>
                  <a:srgbClr val="FAF7EF"/>
                </a:solidFill>
                <a:latin typeface="Calibri (Body)"/>
                <a:ea typeface="Calibri" pitchFamily="34" charset="-122"/>
                <a:cs typeface="Calibri" pitchFamily="34" charset="-120"/>
              </a:rPr>
              <a:t>Tide does the work in Itchenor Reach — plan the return to avoid a foul tide on the way home.</a:t>
            </a:r>
            <a:endParaRPr lang="en-US" sz="1150" dirty="0">
              <a:latin typeface="Calibri (Body)"/>
            </a:endParaRPr>
          </a:p>
        </p:txBody>
      </p:sp>
      <p:pic>
        <p:nvPicPr>
          <p:cNvPr id="28" name="Image 0" descr="preencoded.png"/>
          <p:cNvPicPr>
            <a:picLocks noChangeAspect="1"/>
          </p:cNvPicPr>
          <p:nvPr/>
        </p:nvPicPr>
        <p:blipFill>
          <a:blip r:embed="rId3"/>
          <a:stretch>
            <a:fillRect/>
          </a:stretch>
        </p:blipFill>
        <p:spPr>
          <a:xfrm>
            <a:off x="7059168" y="1234440"/>
            <a:ext cx="3666744" cy="3108960"/>
          </a:xfrm>
          <a:prstGeom prst="rect">
            <a:avLst/>
          </a:prstGeom>
        </p:spPr>
      </p:pic>
      <p:sp>
        <p:nvSpPr>
          <p:cNvPr id="29" name="Text 2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30" name="Image 1" descr="preencoded.png"/>
          <p:cNvPicPr>
            <a:picLocks noChangeAspect="1"/>
          </p:cNvPicPr>
          <p:nvPr/>
        </p:nvPicPr>
        <p:blipFill>
          <a:blip r:embed="rId4"/>
          <a:stretch>
            <a:fillRect/>
          </a:stretch>
        </p:blipFill>
        <p:spPr>
          <a:xfrm>
            <a:off x="11091672" y="6510528"/>
            <a:ext cx="365760" cy="256032"/>
          </a:xfrm>
          <a:prstGeom prst="rect">
            <a:avLst/>
          </a:prstGeom>
        </p:spPr>
      </p:pic>
      <p:sp>
        <p:nvSpPr>
          <p:cNvPr id="31" name="Text 2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11</a:t>
            </a:r>
            <a:endParaRPr lang="en-US" sz="900" dirty="0">
              <a:latin typeface="Calibri (Body)"/>
            </a:endParaRPr>
          </a:p>
        </p:txBody>
      </p:sp>
      <p:pic>
        <p:nvPicPr>
          <p:cNvPr id="33" name="Picture 32">
            <a:extLst>
              <a:ext uri="{FF2B5EF4-FFF2-40B4-BE49-F238E27FC236}">
                <a16:creationId xmlns:a16="http://schemas.microsoft.com/office/drawing/2014/main" id="{8E89038E-152B-EA76-9F2B-B78A1D8D6AFF}"/>
              </a:ext>
            </a:extLst>
          </p:cNvPr>
          <p:cNvPicPr>
            <a:picLocks noChangeAspect="1"/>
          </p:cNvPicPr>
          <p:nvPr/>
        </p:nvPicPr>
        <p:blipFill>
          <a:blip r:embed="rId5"/>
          <a:srcRect/>
          <a:stretch/>
        </p:blipFill>
        <p:spPr>
          <a:xfrm>
            <a:off x="6740341" y="4572000"/>
            <a:ext cx="4221796" cy="20780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3.  Cobnor</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p>
        </p:txBody>
      </p:sp>
      <p:sp>
        <p:nvSpPr>
          <p:cNvPr id="5" name="Shape 3"/>
          <p:cNvSpPr/>
          <p:nvPr/>
        </p:nvSpPr>
        <p:spPr>
          <a:xfrm>
            <a:off x="146304" y="777240"/>
            <a:ext cx="12042648" cy="365760"/>
          </a:xfrm>
          <a:prstGeom prst="rect">
            <a:avLst/>
          </a:prstGeom>
          <a:solidFill>
            <a:srgbClr val="F5F0E1"/>
          </a:solidFill>
          <a:ln/>
        </p:spPr>
        <p:txBody>
          <a:bodyPr/>
          <a:lstStyle/>
          <a:p>
            <a:endParaRPr lang="en-GB"/>
          </a:p>
        </p:txBody>
      </p:sp>
      <p:sp>
        <p:nvSpPr>
          <p:cNvPr id="6" name="Text 4"/>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mbria" pitchFamily="34" charset="0"/>
                <a:ea typeface="Cambria" pitchFamily="34" charset="-122"/>
                <a:cs typeface="Cambria" pitchFamily="34" charset="-120"/>
              </a:rPr>
              <a:t>A </a:t>
            </a:r>
            <a:r>
              <a:rPr lang="en-US" sz="1300" i="1" dirty="0">
                <a:solidFill>
                  <a:srgbClr val="0F2942"/>
                </a:solidFill>
                <a:latin typeface="Calibri (Body)"/>
                <a:ea typeface="Cambria" pitchFamily="34" charset="-122"/>
                <a:cs typeface="Cambria" pitchFamily="34" charset="-120"/>
              </a:rPr>
              <a:t>30-minute</a:t>
            </a:r>
            <a:r>
              <a:rPr lang="en-US" sz="1300" i="1" dirty="0">
                <a:solidFill>
                  <a:srgbClr val="0F2942"/>
                </a:solidFill>
                <a:latin typeface="Cambria" pitchFamily="34" charset="0"/>
                <a:ea typeface="Cambria" pitchFamily="34" charset="-122"/>
                <a:cs typeface="Cambria" pitchFamily="34" charset="-120"/>
              </a:rPr>
              <a:t> sail with a beach lunch</a:t>
            </a:r>
            <a:endParaRPr lang="en-US" sz="1300" dirty="0"/>
          </a:p>
        </p:txBody>
      </p:sp>
      <p:sp>
        <p:nvSpPr>
          <p:cNvPr id="7" name="Shape 5"/>
          <p:cNvSpPr/>
          <p:nvPr/>
        </p:nvSpPr>
        <p:spPr>
          <a:xfrm>
            <a:off x="10451592" y="841248"/>
            <a:ext cx="1554480" cy="256032"/>
          </a:xfrm>
          <a:prstGeom prst="rect">
            <a:avLst/>
          </a:prstGeom>
          <a:solidFill>
            <a:srgbClr val="1A7A3C"/>
          </a:solidFill>
          <a:ln/>
        </p:spPr>
        <p:txBody>
          <a:bodyPr/>
          <a:lstStyle/>
          <a:p>
            <a:endParaRPr lang="en-GB"/>
          </a:p>
        </p:txBody>
      </p:sp>
      <p:sp>
        <p:nvSpPr>
          <p:cNvPr id="8" name="Text 6"/>
          <p:cNvSpPr/>
          <p:nvPr/>
        </p:nvSpPr>
        <p:spPr>
          <a:xfrm>
            <a:off x="10451592" y="841248"/>
            <a:ext cx="1554480" cy="25603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Beginner</a:t>
            </a:r>
            <a:endParaRPr lang="en-US" sz="1100" dirty="0"/>
          </a:p>
        </p:txBody>
      </p:sp>
      <p:sp>
        <p:nvSpPr>
          <p:cNvPr id="9" name="Shape 7"/>
          <p:cNvSpPr/>
          <p:nvPr/>
        </p:nvSpPr>
        <p:spPr>
          <a:xfrm>
            <a:off x="548640" y="1417320"/>
            <a:ext cx="5120640" cy="548640"/>
          </a:xfrm>
          <a:prstGeom prst="rect">
            <a:avLst/>
          </a:prstGeom>
          <a:solidFill>
            <a:srgbClr val="F5F0E1"/>
          </a:solidFill>
          <a:ln w="6350">
            <a:solidFill>
              <a:srgbClr val="DDDDDD"/>
            </a:solidFill>
            <a:prstDash val="solid"/>
          </a:ln>
        </p:spPr>
        <p:txBody>
          <a:bodyPr/>
          <a:lstStyle/>
          <a:p>
            <a:endParaRPr lang="en-GB"/>
          </a:p>
        </p:txBody>
      </p:sp>
      <p:sp>
        <p:nvSpPr>
          <p:cNvPr id="10" name="Text 8"/>
          <p:cNvSpPr/>
          <p:nvPr/>
        </p:nvSpPr>
        <p:spPr>
          <a:xfrm>
            <a:off x="640080" y="141732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pitchFamily="34" charset="0"/>
                <a:ea typeface="Calibri" pitchFamily="34" charset="-122"/>
                <a:cs typeface="Calibri" pitchFamily="34" charset="-120"/>
              </a:rPr>
              <a:t>Distance</a:t>
            </a:r>
            <a:endParaRPr lang="en-US" sz="1100" dirty="0"/>
          </a:p>
        </p:txBody>
      </p:sp>
      <p:sp>
        <p:nvSpPr>
          <p:cNvPr id="11" name="Text 9"/>
          <p:cNvSpPr/>
          <p:nvPr/>
        </p:nvSpPr>
        <p:spPr>
          <a:xfrm>
            <a:off x="1920240" y="141732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pitchFamily="34" charset="0"/>
                <a:ea typeface="Calibri" pitchFamily="34" charset="-122"/>
                <a:cs typeface="Calibri" pitchFamily="34" charset="-120"/>
              </a:rPr>
              <a:t>6.2 nm total</a:t>
            </a:r>
            <a:endParaRPr lang="en-US" sz="1100" dirty="0"/>
          </a:p>
        </p:txBody>
      </p:sp>
      <p:sp>
        <p:nvSpPr>
          <p:cNvPr id="12" name="Shape 10"/>
          <p:cNvSpPr/>
          <p:nvPr/>
        </p:nvSpPr>
        <p:spPr>
          <a:xfrm>
            <a:off x="548640" y="2011680"/>
            <a:ext cx="5120640" cy="548640"/>
          </a:xfrm>
          <a:prstGeom prst="rect">
            <a:avLst/>
          </a:prstGeom>
          <a:solidFill>
            <a:srgbClr val="FFFFFF"/>
          </a:solidFill>
          <a:ln w="6350">
            <a:solidFill>
              <a:srgbClr val="DDDDDD"/>
            </a:solidFill>
            <a:prstDash val="solid"/>
          </a:ln>
        </p:spPr>
        <p:txBody>
          <a:bodyPr/>
          <a:lstStyle/>
          <a:p>
            <a:endParaRPr lang="en-GB"/>
          </a:p>
        </p:txBody>
      </p:sp>
      <p:sp>
        <p:nvSpPr>
          <p:cNvPr id="13" name="Text 11"/>
          <p:cNvSpPr/>
          <p:nvPr/>
        </p:nvSpPr>
        <p:spPr>
          <a:xfrm>
            <a:off x="640080" y="201168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pitchFamily="34" charset="0"/>
                <a:ea typeface="Calibri" pitchFamily="34" charset="-122"/>
                <a:cs typeface="Calibri" pitchFamily="34" charset="-120"/>
              </a:rPr>
              <a:t>Avg time</a:t>
            </a:r>
            <a:endParaRPr lang="en-US" sz="1100" dirty="0"/>
          </a:p>
        </p:txBody>
      </p:sp>
      <p:sp>
        <p:nvSpPr>
          <p:cNvPr id="14" name="Text 12"/>
          <p:cNvSpPr/>
          <p:nvPr/>
        </p:nvSpPr>
        <p:spPr>
          <a:xfrm>
            <a:off x="1920240" y="201168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pitchFamily="34" charset="0"/>
                <a:ea typeface="Calibri" pitchFamily="34" charset="-122"/>
                <a:cs typeface="Calibri" pitchFamily="34" charset="-120"/>
              </a:rPr>
              <a:t>~4 hr including 1 hr lunch</a:t>
            </a:r>
            <a:endParaRPr lang="en-US" sz="1100" dirty="0"/>
          </a:p>
        </p:txBody>
      </p:sp>
      <p:sp>
        <p:nvSpPr>
          <p:cNvPr id="15" name="Shape 13"/>
          <p:cNvSpPr/>
          <p:nvPr/>
        </p:nvSpPr>
        <p:spPr>
          <a:xfrm>
            <a:off x="548640" y="2606040"/>
            <a:ext cx="5120640" cy="548640"/>
          </a:xfrm>
          <a:prstGeom prst="rect">
            <a:avLst/>
          </a:prstGeom>
          <a:solidFill>
            <a:srgbClr val="F5F0E1"/>
          </a:solidFill>
          <a:ln w="6350">
            <a:solidFill>
              <a:srgbClr val="DDDDDD"/>
            </a:solidFill>
            <a:prstDash val="solid"/>
          </a:ln>
        </p:spPr>
        <p:txBody>
          <a:bodyPr/>
          <a:lstStyle/>
          <a:p>
            <a:endParaRPr lang="en-GB"/>
          </a:p>
        </p:txBody>
      </p:sp>
      <p:sp>
        <p:nvSpPr>
          <p:cNvPr id="16" name="Text 14"/>
          <p:cNvSpPr/>
          <p:nvPr/>
        </p:nvSpPr>
        <p:spPr>
          <a:xfrm>
            <a:off x="640080" y="260604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pitchFamily="34" charset="0"/>
                <a:ea typeface="Calibri" pitchFamily="34" charset="-122"/>
                <a:cs typeface="Calibri" pitchFamily="34" charset="-120"/>
              </a:rPr>
              <a:t>Best wind</a:t>
            </a:r>
            <a:endParaRPr lang="en-US" sz="1100" dirty="0"/>
          </a:p>
        </p:txBody>
      </p:sp>
      <p:sp>
        <p:nvSpPr>
          <p:cNvPr id="17" name="Text 15"/>
          <p:cNvSpPr/>
          <p:nvPr/>
        </p:nvSpPr>
        <p:spPr>
          <a:xfrm>
            <a:off x="1920240" y="260604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pitchFamily="34" charset="0"/>
                <a:ea typeface="Calibri" pitchFamily="34" charset="-122"/>
                <a:cs typeface="Calibri" pitchFamily="34" charset="-120"/>
              </a:rPr>
              <a:t>Any — sheltered by Chidham</a:t>
            </a:r>
            <a:endParaRPr lang="en-US" sz="1100" dirty="0"/>
          </a:p>
        </p:txBody>
      </p:sp>
      <p:sp>
        <p:nvSpPr>
          <p:cNvPr id="18" name="Shape 16"/>
          <p:cNvSpPr/>
          <p:nvPr/>
        </p:nvSpPr>
        <p:spPr>
          <a:xfrm>
            <a:off x="548640" y="3200400"/>
            <a:ext cx="5120640" cy="548640"/>
          </a:xfrm>
          <a:prstGeom prst="rect">
            <a:avLst/>
          </a:prstGeom>
          <a:solidFill>
            <a:srgbClr val="FFFFFF"/>
          </a:solidFill>
          <a:ln w="6350">
            <a:solidFill>
              <a:srgbClr val="DDDDDD"/>
            </a:solidFill>
            <a:prstDash val="solid"/>
          </a:ln>
        </p:spPr>
        <p:txBody>
          <a:bodyPr/>
          <a:lstStyle/>
          <a:p>
            <a:endParaRPr lang="en-GB"/>
          </a:p>
        </p:txBody>
      </p:sp>
      <p:sp>
        <p:nvSpPr>
          <p:cNvPr id="19" name="Text 17"/>
          <p:cNvSpPr/>
          <p:nvPr/>
        </p:nvSpPr>
        <p:spPr>
          <a:xfrm>
            <a:off x="640080" y="320040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pitchFamily="34" charset="0"/>
                <a:ea typeface="Calibri" pitchFamily="34" charset="-122"/>
                <a:cs typeface="Calibri" pitchFamily="34" charset="-120"/>
              </a:rPr>
              <a:t>Depart</a:t>
            </a:r>
            <a:endParaRPr lang="en-US" sz="1100" dirty="0"/>
          </a:p>
        </p:txBody>
      </p:sp>
      <p:sp>
        <p:nvSpPr>
          <p:cNvPr id="20" name="Text 18"/>
          <p:cNvSpPr/>
          <p:nvPr/>
        </p:nvSpPr>
        <p:spPr>
          <a:xfrm>
            <a:off x="1920240" y="320040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pitchFamily="34" charset="0"/>
                <a:ea typeface="Calibri" pitchFamily="34" charset="-122"/>
                <a:cs typeface="Calibri" pitchFamily="34" charset="-120"/>
              </a:rPr>
              <a:t>≈ HW −0:30 · channel dries on big springs, stay east of beacons</a:t>
            </a:r>
            <a:endParaRPr lang="en-US" sz="1100" dirty="0"/>
          </a:p>
        </p:txBody>
      </p:sp>
      <p:sp>
        <p:nvSpPr>
          <p:cNvPr id="21" name="Shape 19"/>
          <p:cNvSpPr/>
          <p:nvPr/>
        </p:nvSpPr>
        <p:spPr>
          <a:xfrm>
            <a:off x="548640" y="3794760"/>
            <a:ext cx="5120640" cy="548640"/>
          </a:xfrm>
          <a:prstGeom prst="rect">
            <a:avLst/>
          </a:prstGeom>
          <a:solidFill>
            <a:srgbClr val="F5F0E1"/>
          </a:solidFill>
          <a:ln w="6350">
            <a:solidFill>
              <a:srgbClr val="DDDDDD"/>
            </a:solidFill>
            <a:prstDash val="solid"/>
          </a:ln>
        </p:spPr>
        <p:txBody>
          <a:bodyPr/>
          <a:lstStyle/>
          <a:p>
            <a:endParaRPr lang="en-GB"/>
          </a:p>
        </p:txBody>
      </p:sp>
      <p:sp>
        <p:nvSpPr>
          <p:cNvPr id="22" name="Text 20"/>
          <p:cNvSpPr/>
          <p:nvPr/>
        </p:nvSpPr>
        <p:spPr>
          <a:xfrm>
            <a:off x="640080" y="379476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pitchFamily="34" charset="0"/>
                <a:ea typeface="Calibri" pitchFamily="34" charset="-122"/>
                <a:cs typeface="Calibri" pitchFamily="34" charset="-120"/>
              </a:rPr>
              <a:t>Hazards</a:t>
            </a:r>
            <a:endParaRPr lang="en-US" sz="1100" dirty="0"/>
          </a:p>
        </p:txBody>
      </p:sp>
      <p:sp>
        <p:nvSpPr>
          <p:cNvPr id="23" name="Text 21"/>
          <p:cNvSpPr/>
          <p:nvPr/>
        </p:nvSpPr>
        <p:spPr>
          <a:xfrm>
            <a:off x="1920240" y="379476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pitchFamily="34" charset="0"/>
                <a:ea typeface="Calibri" pitchFamily="34" charset="-122"/>
                <a:cs typeface="Calibri" pitchFamily="34" charset="-120"/>
              </a:rPr>
              <a:t>Cobnor sandbank south-west · oyster beds (no anchoring)</a:t>
            </a:r>
            <a:endParaRPr lang="en-US" sz="1100" dirty="0"/>
          </a:p>
        </p:txBody>
      </p:sp>
      <p:sp>
        <p:nvSpPr>
          <p:cNvPr id="24" name="Shape 22"/>
          <p:cNvSpPr/>
          <p:nvPr/>
        </p:nvSpPr>
        <p:spPr>
          <a:xfrm>
            <a:off x="548640" y="4526280"/>
            <a:ext cx="5120640" cy="1783080"/>
          </a:xfrm>
          <a:prstGeom prst="rect">
            <a:avLst/>
          </a:prstGeom>
          <a:solidFill>
            <a:srgbClr val="0F2942"/>
          </a:solidFill>
          <a:ln/>
        </p:spPr>
        <p:txBody>
          <a:bodyPr/>
          <a:lstStyle/>
          <a:p>
            <a:endParaRPr lang="en-GB"/>
          </a:p>
        </p:txBody>
      </p:sp>
      <p:sp>
        <p:nvSpPr>
          <p:cNvPr id="25" name="Shape 23"/>
          <p:cNvSpPr/>
          <p:nvPr/>
        </p:nvSpPr>
        <p:spPr>
          <a:xfrm>
            <a:off x="548640" y="4526280"/>
            <a:ext cx="109728" cy="1783080"/>
          </a:xfrm>
          <a:prstGeom prst="rect">
            <a:avLst/>
          </a:prstGeom>
          <a:solidFill>
            <a:srgbClr val="E9A800"/>
          </a:solidFill>
          <a:ln/>
        </p:spPr>
        <p:txBody>
          <a:bodyPr/>
          <a:lstStyle/>
          <a:p>
            <a:endParaRPr lang="en-GB"/>
          </a:p>
        </p:txBody>
      </p:sp>
      <p:sp>
        <p:nvSpPr>
          <p:cNvPr id="26" name="Text 24"/>
          <p:cNvSpPr/>
          <p:nvPr/>
        </p:nvSpPr>
        <p:spPr>
          <a:xfrm>
            <a:off x="777240" y="4572000"/>
            <a:ext cx="4846320" cy="365760"/>
          </a:xfrm>
          <a:prstGeom prst="rect">
            <a:avLst/>
          </a:prstGeom>
          <a:noFill/>
          <a:ln/>
        </p:spPr>
        <p:txBody>
          <a:bodyPr wrap="square" rtlCol="0" anchor="ctr"/>
          <a:lstStyle/>
          <a:p>
            <a:pPr marL="0" indent="0">
              <a:buNone/>
            </a:pPr>
            <a:r>
              <a:rPr lang="en-US" sz="1100" b="1" dirty="0">
                <a:solidFill>
                  <a:srgbClr val="E9A800"/>
                </a:solidFill>
                <a:latin typeface="Calibri" pitchFamily="34" charset="0"/>
                <a:ea typeface="Calibri" pitchFamily="34" charset="-122"/>
                <a:cs typeface="Calibri" pitchFamily="34" charset="-120"/>
              </a:rPr>
              <a:t>Sail Leader note</a:t>
            </a:r>
            <a:endParaRPr lang="en-US" sz="1100" dirty="0"/>
          </a:p>
        </p:txBody>
      </p:sp>
      <p:sp>
        <p:nvSpPr>
          <p:cNvPr id="27" name="Text 25"/>
          <p:cNvSpPr/>
          <p:nvPr/>
        </p:nvSpPr>
        <p:spPr>
          <a:xfrm>
            <a:off x="777240" y="4892040"/>
            <a:ext cx="4846320" cy="1417320"/>
          </a:xfrm>
          <a:prstGeom prst="rect">
            <a:avLst/>
          </a:prstGeom>
          <a:noFill/>
          <a:ln/>
        </p:spPr>
        <p:txBody>
          <a:bodyPr wrap="square" rtlCol="0" anchor="t"/>
          <a:lstStyle/>
          <a:p>
            <a:pPr marL="0" indent="0">
              <a:buNone/>
            </a:pPr>
            <a:r>
              <a:rPr lang="en-US" sz="1150" dirty="0">
                <a:solidFill>
                  <a:srgbClr val="FAF7EF"/>
                </a:solidFill>
                <a:latin typeface="Calibri" pitchFamily="34" charset="0"/>
                <a:ea typeface="Calibri" pitchFamily="34" charset="-122"/>
                <a:cs typeface="Calibri" pitchFamily="34" charset="-120"/>
              </a:rPr>
              <a:t>Sandy beach at the point makes for an easy lunch stop. Host of the DQSC summer camp 10–12 July.</a:t>
            </a:r>
            <a:endParaRPr lang="en-US" sz="1150" dirty="0"/>
          </a:p>
        </p:txBody>
      </p:sp>
      <p:pic>
        <p:nvPicPr>
          <p:cNvPr id="28" name="Image 0" descr="preencoded.png"/>
          <p:cNvPicPr>
            <a:picLocks noChangeAspect="1"/>
          </p:cNvPicPr>
          <p:nvPr/>
        </p:nvPicPr>
        <p:blipFill>
          <a:blip r:embed="rId3"/>
          <a:stretch>
            <a:fillRect/>
          </a:stretch>
        </p:blipFill>
        <p:spPr>
          <a:xfrm>
            <a:off x="7059168" y="1280160"/>
            <a:ext cx="3666744" cy="3108960"/>
          </a:xfrm>
          <a:prstGeom prst="rect">
            <a:avLst/>
          </a:prstGeom>
        </p:spPr>
      </p:pic>
      <p:sp>
        <p:nvSpPr>
          <p:cNvPr id="29" name="Text 2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pitchFamily="34" charset="0"/>
                <a:ea typeface="Calibri" pitchFamily="34" charset="-122"/>
                <a:cs typeface="Calibri" pitchFamily="34" charset="-120"/>
              </a:rPr>
              <a:t>Dell Quay Sailing Club  ·  Adventure Sailing Handbook 2026</a:t>
            </a:r>
            <a:endParaRPr lang="en-US" sz="900" dirty="0"/>
          </a:p>
        </p:txBody>
      </p:sp>
      <p:pic>
        <p:nvPicPr>
          <p:cNvPr id="30" name="Image 1" descr="preencoded.png"/>
          <p:cNvPicPr>
            <a:picLocks noChangeAspect="1"/>
          </p:cNvPicPr>
          <p:nvPr/>
        </p:nvPicPr>
        <p:blipFill>
          <a:blip r:embed="rId4"/>
          <a:stretch>
            <a:fillRect/>
          </a:stretch>
        </p:blipFill>
        <p:spPr>
          <a:xfrm>
            <a:off x="11091672" y="6510528"/>
            <a:ext cx="365760" cy="256032"/>
          </a:xfrm>
          <a:prstGeom prst="rect">
            <a:avLst/>
          </a:prstGeom>
        </p:spPr>
      </p:pic>
      <p:sp>
        <p:nvSpPr>
          <p:cNvPr id="31" name="Text 2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pitchFamily="34" charset="0"/>
                <a:ea typeface="Calibri" pitchFamily="34" charset="-122"/>
                <a:cs typeface="Calibri" pitchFamily="34" charset="-120"/>
              </a:rPr>
              <a:t>9</a:t>
            </a:r>
            <a:endParaRPr lang="en-US" sz="900" dirty="0"/>
          </a:p>
        </p:txBody>
      </p:sp>
      <p:pic>
        <p:nvPicPr>
          <p:cNvPr id="910" name="Tide 10"/>
          <p:cNvPicPr>
            <a:picLocks noChangeAspect="1"/>
          </p:cNvPicPr>
          <p:nvPr/>
        </p:nvPicPr>
        <p:blipFill>
          <a:blip r:embed="rId5"/>
          <a:srcRect/>
          <a:stretch/>
        </p:blipFill>
        <p:spPr>
          <a:xfrm>
            <a:off x="6699725" y="4433908"/>
            <a:ext cx="4391947" cy="21772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4.  Bosham</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Shape 3"/>
          <p:cNvSpPr/>
          <p:nvPr/>
        </p:nvSpPr>
        <p:spPr>
          <a:xfrm>
            <a:off x="146304" y="777240"/>
            <a:ext cx="12042648" cy="365760"/>
          </a:xfrm>
          <a:prstGeom prst="rect">
            <a:avLst/>
          </a:prstGeom>
          <a:solidFill>
            <a:srgbClr val="F5F0E1"/>
          </a:solidFill>
          <a:ln/>
        </p:spPr>
        <p:txBody>
          <a:bodyPr/>
          <a:lstStyle/>
          <a:p>
            <a:endParaRPr lang="en-GB">
              <a:latin typeface="Calibri (Body)"/>
            </a:endParaRPr>
          </a:p>
        </p:txBody>
      </p:sp>
      <p:sp>
        <p:nvSpPr>
          <p:cNvPr id="6" name="Text 4"/>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libri (Body)"/>
                <a:ea typeface="Cambria" pitchFamily="34" charset="-122"/>
                <a:cs typeface="Cambria" pitchFamily="34" charset="-120"/>
              </a:rPr>
              <a:t>Picture-postcard village at the head of the channel</a:t>
            </a:r>
            <a:endParaRPr lang="en-US" sz="1300" dirty="0">
              <a:latin typeface="Calibri (Body)"/>
            </a:endParaRPr>
          </a:p>
        </p:txBody>
      </p:sp>
      <p:sp>
        <p:nvSpPr>
          <p:cNvPr id="9" name="Shape 7"/>
          <p:cNvSpPr/>
          <p:nvPr/>
        </p:nvSpPr>
        <p:spPr>
          <a:xfrm>
            <a:off x="548640" y="141732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0" name="Text 8"/>
          <p:cNvSpPr/>
          <p:nvPr/>
        </p:nvSpPr>
        <p:spPr>
          <a:xfrm>
            <a:off x="640080" y="141732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Distance</a:t>
            </a:r>
            <a:endParaRPr lang="en-US" sz="1100" dirty="0">
              <a:latin typeface="Calibri (Body)"/>
            </a:endParaRPr>
          </a:p>
        </p:txBody>
      </p:sp>
      <p:sp>
        <p:nvSpPr>
          <p:cNvPr id="11" name="Text 9"/>
          <p:cNvSpPr/>
          <p:nvPr/>
        </p:nvSpPr>
        <p:spPr>
          <a:xfrm>
            <a:off x="1920240" y="141732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7.9  nm each way </a:t>
            </a:r>
            <a:endParaRPr lang="en-US" sz="1100" dirty="0">
              <a:latin typeface="Calibri (Body)"/>
            </a:endParaRPr>
          </a:p>
        </p:txBody>
      </p:sp>
      <p:sp>
        <p:nvSpPr>
          <p:cNvPr id="12" name="Shape 10"/>
          <p:cNvSpPr/>
          <p:nvPr/>
        </p:nvSpPr>
        <p:spPr>
          <a:xfrm>
            <a:off x="548640" y="201168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3" name="Text 11"/>
          <p:cNvSpPr/>
          <p:nvPr/>
        </p:nvSpPr>
        <p:spPr>
          <a:xfrm>
            <a:off x="640080" y="201168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Avg time</a:t>
            </a:r>
            <a:endParaRPr lang="en-US" sz="1100" dirty="0">
              <a:latin typeface="Calibri (Body)"/>
            </a:endParaRPr>
          </a:p>
        </p:txBody>
      </p:sp>
      <p:sp>
        <p:nvSpPr>
          <p:cNvPr id="14" name="Text 12"/>
          <p:cNvSpPr/>
          <p:nvPr/>
        </p:nvSpPr>
        <p:spPr>
          <a:xfrm>
            <a:off x="1920240" y="201168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5hr 30 min total including 30min lunch</a:t>
            </a:r>
            <a:endParaRPr lang="en-US" sz="1100" dirty="0">
              <a:latin typeface="Calibri (Body)"/>
            </a:endParaRPr>
          </a:p>
        </p:txBody>
      </p:sp>
      <p:sp>
        <p:nvSpPr>
          <p:cNvPr id="15" name="Shape 13"/>
          <p:cNvSpPr/>
          <p:nvPr/>
        </p:nvSpPr>
        <p:spPr>
          <a:xfrm>
            <a:off x="548640" y="260604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6" name="Text 14"/>
          <p:cNvSpPr/>
          <p:nvPr/>
        </p:nvSpPr>
        <p:spPr>
          <a:xfrm>
            <a:off x="640080" y="260604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Best wind</a:t>
            </a:r>
            <a:endParaRPr lang="en-US" sz="1100" dirty="0">
              <a:latin typeface="Calibri (Body)"/>
            </a:endParaRPr>
          </a:p>
        </p:txBody>
      </p:sp>
      <p:sp>
        <p:nvSpPr>
          <p:cNvPr id="17" name="Text 15"/>
          <p:cNvSpPr/>
          <p:nvPr/>
        </p:nvSpPr>
        <p:spPr>
          <a:xfrm>
            <a:off x="1920240" y="260604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W or SW best — reach both ways</a:t>
            </a:r>
            <a:endParaRPr lang="en-US" sz="1100" dirty="0">
              <a:latin typeface="Calibri (Body)"/>
            </a:endParaRPr>
          </a:p>
        </p:txBody>
      </p:sp>
      <p:sp>
        <p:nvSpPr>
          <p:cNvPr id="18" name="Shape 16"/>
          <p:cNvSpPr/>
          <p:nvPr/>
        </p:nvSpPr>
        <p:spPr>
          <a:xfrm>
            <a:off x="548640" y="320040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9" name="Text 17"/>
          <p:cNvSpPr/>
          <p:nvPr/>
        </p:nvSpPr>
        <p:spPr>
          <a:xfrm>
            <a:off x="640080" y="320040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Depart</a:t>
            </a:r>
            <a:endParaRPr lang="en-US" sz="1100" dirty="0">
              <a:latin typeface="Calibri (Body)"/>
            </a:endParaRPr>
          </a:p>
        </p:txBody>
      </p:sp>
      <p:sp>
        <p:nvSpPr>
          <p:cNvPr id="20" name="Text 18"/>
          <p:cNvSpPr/>
          <p:nvPr/>
        </p:nvSpPr>
        <p:spPr>
          <a:xfrm>
            <a:off x="1920240" y="320040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 HW −2:30 · land near HW</a:t>
            </a:r>
            <a:endParaRPr lang="en-US" sz="1100" dirty="0">
              <a:latin typeface="Calibri (Body)"/>
            </a:endParaRPr>
          </a:p>
        </p:txBody>
      </p:sp>
      <p:sp>
        <p:nvSpPr>
          <p:cNvPr id="21" name="Shape 19"/>
          <p:cNvSpPr/>
          <p:nvPr/>
        </p:nvSpPr>
        <p:spPr>
          <a:xfrm>
            <a:off x="548640" y="379476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22" name="Text 20"/>
          <p:cNvSpPr/>
          <p:nvPr/>
        </p:nvSpPr>
        <p:spPr>
          <a:xfrm>
            <a:off x="640080" y="379476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Hazards</a:t>
            </a:r>
            <a:endParaRPr lang="en-US" sz="1100" dirty="0">
              <a:latin typeface="Calibri (Body)"/>
            </a:endParaRPr>
          </a:p>
        </p:txBody>
      </p:sp>
      <p:sp>
        <p:nvSpPr>
          <p:cNvPr id="23" name="Text 21"/>
          <p:cNvSpPr/>
          <p:nvPr/>
        </p:nvSpPr>
        <p:spPr>
          <a:xfrm>
            <a:off x="1920240" y="379476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Drying channel beyond Cobnor · road that floods at HW</a:t>
            </a:r>
          </a:p>
          <a:p>
            <a:pPr marL="0" indent="0">
              <a:buNone/>
            </a:pPr>
            <a:r>
              <a:rPr lang="en-US" sz="1100" dirty="0">
                <a:solidFill>
                  <a:srgbClr val="202830"/>
                </a:solidFill>
                <a:latin typeface="Calibri (Body)"/>
                <a:ea typeface="Calibri" pitchFamily="34" charset="-122"/>
                <a:cs typeface="Calibri" pitchFamily="34" charset="-120"/>
              </a:rPr>
              <a:t>Getting back late and having insufficient tide to haul out. Use PB tow as necessary to get back in time.</a:t>
            </a:r>
            <a:endParaRPr lang="en-US" sz="1100" dirty="0">
              <a:latin typeface="Calibri (Body)"/>
            </a:endParaRPr>
          </a:p>
        </p:txBody>
      </p:sp>
      <p:sp>
        <p:nvSpPr>
          <p:cNvPr id="24" name="Shape 22"/>
          <p:cNvSpPr/>
          <p:nvPr/>
        </p:nvSpPr>
        <p:spPr>
          <a:xfrm>
            <a:off x="548640" y="4992623"/>
            <a:ext cx="5120640" cy="1517905"/>
          </a:xfrm>
          <a:prstGeom prst="rect">
            <a:avLst/>
          </a:prstGeom>
          <a:solidFill>
            <a:srgbClr val="0F2942"/>
          </a:solidFill>
          <a:ln/>
        </p:spPr>
        <p:txBody>
          <a:bodyPr/>
          <a:lstStyle/>
          <a:p>
            <a:endParaRPr lang="en-GB">
              <a:latin typeface="Calibri (Body)"/>
            </a:endParaRPr>
          </a:p>
        </p:txBody>
      </p:sp>
      <p:sp>
        <p:nvSpPr>
          <p:cNvPr id="25" name="Shape 23"/>
          <p:cNvSpPr/>
          <p:nvPr/>
        </p:nvSpPr>
        <p:spPr>
          <a:xfrm>
            <a:off x="548640" y="4992624"/>
            <a:ext cx="109728" cy="1115568"/>
          </a:xfrm>
          <a:prstGeom prst="rect">
            <a:avLst/>
          </a:prstGeom>
          <a:solidFill>
            <a:srgbClr val="E9A800"/>
          </a:solidFill>
          <a:ln/>
        </p:spPr>
        <p:txBody>
          <a:bodyPr/>
          <a:lstStyle/>
          <a:p>
            <a:endParaRPr lang="en-GB">
              <a:latin typeface="Calibri (Body)"/>
            </a:endParaRPr>
          </a:p>
        </p:txBody>
      </p:sp>
      <p:sp>
        <p:nvSpPr>
          <p:cNvPr id="26" name="Text 24"/>
          <p:cNvSpPr/>
          <p:nvPr/>
        </p:nvSpPr>
        <p:spPr>
          <a:xfrm>
            <a:off x="731520" y="5084064"/>
            <a:ext cx="4846320" cy="365760"/>
          </a:xfrm>
          <a:prstGeom prst="rect">
            <a:avLst/>
          </a:prstGeom>
          <a:noFill/>
          <a:ln/>
        </p:spPr>
        <p:txBody>
          <a:bodyPr wrap="square" rtlCol="0" anchor="ctr"/>
          <a:lstStyle/>
          <a:p>
            <a:pPr marL="0" indent="0">
              <a:buNone/>
            </a:pPr>
            <a:r>
              <a:rPr lang="en-US" sz="1100" b="1" dirty="0">
                <a:solidFill>
                  <a:srgbClr val="E9A800"/>
                </a:solidFill>
                <a:latin typeface="Calibri (Body)"/>
                <a:ea typeface="Calibri" pitchFamily="34" charset="-122"/>
                <a:cs typeface="Calibri" pitchFamily="34" charset="-120"/>
              </a:rPr>
              <a:t>Sail Leader note</a:t>
            </a:r>
            <a:endParaRPr lang="en-US" sz="1100" dirty="0">
              <a:latin typeface="Calibri (Body)"/>
            </a:endParaRPr>
          </a:p>
        </p:txBody>
      </p:sp>
      <p:sp>
        <p:nvSpPr>
          <p:cNvPr id="27" name="Text 25"/>
          <p:cNvSpPr/>
          <p:nvPr/>
        </p:nvSpPr>
        <p:spPr>
          <a:xfrm>
            <a:off x="784794" y="5399532"/>
            <a:ext cx="4793046" cy="480060"/>
          </a:xfrm>
          <a:prstGeom prst="rect">
            <a:avLst/>
          </a:prstGeom>
          <a:noFill/>
          <a:ln/>
        </p:spPr>
        <p:txBody>
          <a:bodyPr wrap="square" rtlCol="0" anchor="t"/>
          <a:lstStyle/>
          <a:p>
            <a:pPr marL="0" indent="0">
              <a:buNone/>
            </a:pPr>
            <a:r>
              <a:rPr lang="en-US" sz="1150" dirty="0">
                <a:solidFill>
                  <a:srgbClr val="FAF7EF"/>
                </a:solidFill>
                <a:latin typeface="Calibri (Body)"/>
                <a:ea typeface="Calibri" pitchFamily="34" charset="-122"/>
                <a:cs typeface="Calibri" pitchFamily="34" charset="-120"/>
              </a:rPr>
              <a:t>Hard tack into the tide. Make sure you have a tow rope</a:t>
            </a:r>
          </a:p>
          <a:p>
            <a:pPr marL="0" indent="0">
              <a:buNone/>
            </a:pPr>
            <a:endParaRPr lang="en-US" sz="1150" dirty="0">
              <a:solidFill>
                <a:srgbClr val="FAF7EF"/>
              </a:solidFill>
              <a:latin typeface="Calibri (Body)"/>
              <a:ea typeface="Calibri" pitchFamily="34" charset="-122"/>
              <a:cs typeface="Calibri" pitchFamily="34" charset="-120"/>
            </a:endParaRPr>
          </a:p>
          <a:p>
            <a:pPr marL="0" indent="0">
              <a:buNone/>
            </a:pPr>
            <a:r>
              <a:rPr lang="en-US" sz="1150" dirty="0">
                <a:solidFill>
                  <a:srgbClr val="FAF7EF"/>
                </a:solidFill>
                <a:latin typeface="Calibri (Body)"/>
                <a:ea typeface="Calibri" pitchFamily="34" charset="-122"/>
                <a:cs typeface="Calibri" pitchFamily="34" charset="-120"/>
              </a:rPr>
              <a:t>You Manor of Bosham requires a launching fee of £15 “</a:t>
            </a:r>
            <a:r>
              <a:rPr lang="en-GB" sz="1150" dirty="0">
                <a:solidFill>
                  <a:srgbClr val="FAF7EF"/>
                </a:solidFill>
                <a:latin typeface="Calibri (Body)"/>
                <a:ea typeface="Calibri" pitchFamily="34" charset="-122"/>
                <a:cs typeface="Calibri" pitchFamily="34" charset="-120"/>
              </a:rPr>
              <a:t>Visitors* welcome for short stays £15 around high tide“ </a:t>
            </a:r>
            <a:r>
              <a:rPr lang="en-US" sz="1150" dirty="0">
                <a:solidFill>
                  <a:srgbClr val="FAF7EF"/>
                </a:solidFill>
                <a:latin typeface="Calibri (Body)"/>
                <a:ea typeface="Calibri" pitchFamily="34" charset="-122"/>
                <a:cs typeface="Calibri" pitchFamily="34" charset="-120"/>
              </a:rPr>
              <a:t>, however, the arrival time is &gt;1hr after high tide.</a:t>
            </a:r>
            <a:endParaRPr lang="en-US" sz="1150" dirty="0">
              <a:latin typeface="Calibri (Body)"/>
            </a:endParaRPr>
          </a:p>
        </p:txBody>
      </p:sp>
      <p:pic>
        <p:nvPicPr>
          <p:cNvPr id="28" name="Image 0" descr="preencoded.png"/>
          <p:cNvPicPr>
            <a:picLocks noChangeAspect="1"/>
          </p:cNvPicPr>
          <p:nvPr/>
        </p:nvPicPr>
        <p:blipFill>
          <a:blip r:embed="rId3"/>
          <a:stretch>
            <a:fillRect/>
          </a:stretch>
        </p:blipFill>
        <p:spPr>
          <a:xfrm>
            <a:off x="7111518" y="1293876"/>
            <a:ext cx="3666744" cy="3108960"/>
          </a:xfrm>
          <a:prstGeom prst="rect">
            <a:avLst/>
          </a:prstGeom>
        </p:spPr>
      </p:pic>
      <p:sp>
        <p:nvSpPr>
          <p:cNvPr id="29" name="Text 2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30" name="Image 1" descr="preencoded.png"/>
          <p:cNvPicPr>
            <a:picLocks noChangeAspect="1"/>
          </p:cNvPicPr>
          <p:nvPr/>
        </p:nvPicPr>
        <p:blipFill>
          <a:blip r:embed="rId4"/>
          <a:stretch>
            <a:fillRect/>
          </a:stretch>
        </p:blipFill>
        <p:spPr>
          <a:xfrm>
            <a:off x="11091672" y="6510528"/>
            <a:ext cx="365760" cy="256032"/>
          </a:xfrm>
          <a:prstGeom prst="rect">
            <a:avLst/>
          </a:prstGeom>
        </p:spPr>
      </p:pic>
      <p:sp>
        <p:nvSpPr>
          <p:cNvPr id="31" name="Text 2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10</a:t>
            </a:r>
            <a:endParaRPr lang="en-US" sz="900" dirty="0">
              <a:latin typeface="Calibri (Body)"/>
            </a:endParaRPr>
          </a:p>
        </p:txBody>
      </p:sp>
      <p:sp>
        <p:nvSpPr>
          <p:cNvPr id="32" name="Text 6">
            <a:extLst>
              <a:ext uri="{FF2B5EF4-FFF2-40B4-BE49-F238E27FC236}">
                <a16:creationId xmlns:a16="http://schemas.microsoft.com/office/drawing/2014/main" id="{A7120311-C7E6-BB28-E884-9832CBF58800}"/>
              </a:ext>
            </a:extLst>
          </p:cNvPr>
          <p:cNvSpPr/>
          <p:nvPr/>
        </p:nvSpPr>
        <p:spPr>
          <a:xfrm>
            <a:off x="10474916" y="850392"/>
            <a:ext cx="1554480" cy="256032"/>
          </a:xfrm>
          <a:prstGeom prst="rect">
            <a:avLst/>
          </a:prstGeom>
          <a:solidFill>
            <a:srgbClr val="FFC000"/>
          </a:solidFill>
          <a:ln/>
        </p:spPr>
        <p:txBody>
          <a:bodyPr wrap="square" lIns="0" tIns="0" rIns="0" bIns="0" rtlCol="0" anchor="ctr"/>
          <a:lstStyle/>
          <a:p>
            <a:pPr marL="0" indent="0" algn="ctr">
              <a:buNone/>
            </a:pPr>
            <a:r>
              <a:rPr lang="en-US" sz="1100" b="1" dirty="0">
                <a:solidFill>
                  <a:srgbClr val="FFFFFF"/>
                </a:solidFill>
                <a:latin typeface="Calibri (Body)"/>
                <a:ea typeface="Calibri" pitchFamily="34" charset="-122"/>
                <a:cs typeface="Calibri" pitchFamily="34" charset="-120"/>
              </a:rPr>
              <a:t>Intermediate</a:t>
            </a:r>
            <a:endParaRPr lang="en-US" sz="1100" dirty="0">
              <a:latin typeface="Calibri (Bod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0002908-BDB0-61C6-88BD-DB258174CCCA}"/>
              </a:ext>
            </a:extLst>
          </p:cNvPr>
          <p:cNvPicPr>
            <a:picLocks noChangeAspect="1"/>
          </p:cNvPicPr>
          <p:nvPr/>
        </p:nvPicPr>
        <p:blipFill>
          <a:blip r:embed="rId2"/>
          <a:srcRect/>
          <a:stretch/>
        </p:blipFill>
        <p:spPr>
          <a:xfrm>
            <a:off x="96458" y="4092618"/>
            <a:ext cx="5636050" cy="2656707"/>
          </a:xfrm>
          <a:prstGeom prst="rect">
            <a:avLst/>
          </a:prstGeom>
        </p:spPr>
      </p:pic>
      <p:pic>
        <p:nvPicPr>
          <p:cNvPr id="3" name="Picture 2">
            <a:extLst>
              <a:ext uri="{FF2B5EF4-FFF2-40B4-BE49-F238E27FC236}">
                <a16:creationId xmlns:a16="http://schemas.microsoft.com/office/drawing/2014/main" id="{504046DC-A08C-E501-7E83-CD8A970A7996}"/>
              </a:ext>
            </a:extLst>
          </p:cNvPr>
          <p:cNvPicPr>
            <a:picLocks noChangeAspect="1"/>
          </p:cNvPicPr>
          <p:nvPr/>
        </p:nvPicPr>
        <p:blipFill>
          <a:blip r:embed="rId3"/>
          <a:srcRect/>
          <a:stretch/>
        </p:blipFill>
        <p:spPr>
          <a:xfrm>
            <a:off x="6204857" y="4177416"/>
            <a:ext cx="4688384" cy="2321944"/>
          </a:xfrm>
          <a:prstGeom prst="rect">
            <a:avLst/>
          </a:prstGeom>
        </p:spPr>
      </p:pic>
      <p:sp>
        <p:nvSpPr>
          <p:cNvPr id="4" name="Shape 0">
            <a:extLst>
              <a:ext uri="{FF2B5EF4-FFF2-40B4-BE49-F238E27FC236}">
                <a16:creationId xmlns:a16="http://schemas.microsoft.com/office/drawing/2014/main" id="{8FCAA675-136D-91FD-EBC1-3C52D5BCE942}"/>
              </a:ext>
            </a:extLst>
          </p:cNvPr>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5" name="Text 1">
            <a:extLst>
              <a:ext uri="{FF2B5EF4-FFF2-40B4-BE49-F238E27FC236}">
                <a16:creationId xmlns:a16="http://schemas.microsoft.com/office/drawing/2014/main" id="{BE0C8B24-E449-420C-FD93-42ABF2DAB7AE}"/>
              </a:ext>
            </a:extLst>
          </p:cNvPr>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4.  Bosham… </a:t>
            </a:r>
            <a:r>
              <a:rPr lang="en-US" sz="2600" b="1" dirty="0" err="1">
                <a:solidFill>
                  <a:srgbClr val="FAF7EF"/>
                </a:solidFill>
                <a:latin typeface="Calibri (Body)"/>
                <a:ea typeface="Cambria" pitchFamily="34" charset="-122"/>
                <a:cs typeface="Cambria" pitchFamily="34" charset="-120"/>
              </a:rPr>
              <a:t>cont</a:t>
            </a:r>
            <a:endParaRPr lang="en-US" sz="2600" dirty="0">
              <a:latin typeface="Calibri (Body)"/>
            </a:endParaRPr>
          </a:p>
        </p:txBody>
      </p:sp>
      <p:sp>
        <p:nvSpPr>
          <p:cNvPr id="6" name="Shape 2">
            <a:extLst>
              <a:ext uri="{FF2B5EF4-FFF2-40B4-BE49-F238E27FC236}">
                <a16:creationId xmlns:a16="http://schemas.microsoft.com/office/drawing/2014/main" id="{5ED12841-C0F6-F805-969D-E0DD44C48371}"/>
              </a:ext>
            </a:extLst>
          </p:cNvPr>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7" name="Shape 3">
            <a:extLst>
              <a:ext uri="{FF2B5EF4-FFF2-40B4-BE49-F238E27FC236}">
                <a16:creationId xmlns:a16="http://schemas.microsoft.com/office/drawing/2014/main" id="{4B21C61A-93C7-1272-4651-BB461103BE19}"/>
              </a:ext>
            </a:extLst>
          </p:cNvPr>
          <p:cNvSpPr/>
          <p:nvPr/>
        </p:nvSpPr>
        <p:spPr>
          <a:xfrm>
            <a:off x="146304" y="777240"/>
            <a:ext cx="12042648" cy="365760"/>
          </a:xfrm>
          <a:prstGeom prst="rect">
            <a:avLst/>
          </a:prstGeom>
          <a:solidFill>
            <a:srgbClr val="F5F0E1"/>
          </a:solidFill>
          <a:ln/>
        </p:spPr>
        <p:txBody>
          <a:bodyPr/>
          <a:lstStyle/>
          <a:p>
            <a:endParaRPr lang="en-GB">
              <a:latin typeface="Calibri (Body)"/>
            </a:endParaRPr>
          </a:p>
        </p:txBody>
      </p:sp>
      <p:sp>
        <p:nvSpPr>
          <p:cNvPr id="8" name="Text 4">
            <a:extLst>
              <a:ext uri="{FF2B5EF4-FFF2-40B4-BE49-F238E27FC236}">
                <a16:creationId xmlns:a16="http://schemas.microsoft.com/office/drawing/2014/main" id="{53379CFD-3470-E539-659D-9A8282898C17}"/>
              </a:ext>
            </a:extLst>
          </p:cNvPr>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libri (Body)"/>
                <a:ea typeface="Cambria" pitchFamily="34" charset="-122"/>
              </a:rPr>
              <a:t>Keep checking your watch so that you don’t run out of tide </a:t>
            </a:r>
            <a:endParaRPr lang="en-US" sz="1300" dirty="0">
              <a:latin typeface="Calibri (Body)"/>
            </a:endParaRPr>
          </a:p>
        </p:txBody>
      </p:sp>
      <p:sp>
        <p:nvSpPr>
          <p:cNvPr id="9" name="Text 6">
            <a:extLst>
              <a:ext uri="{FF2B5EF4-FFF2-40B4-BE49-F238E27FC236}">
                <a16:creationId xmlns:a16="http://schemas.microsoft.com/office/drawing/2014/main" id="{E4B780CD-4FE7-9027-3867-499AD3F19630}"/>
              </a:ext>
            </a:extLst>
          </p:cNvPr>
          <p:cNvSpPr/>
          <p:nvPr/>
        </p:nvSpPr>
        <p:spPr>
          <a:xfrm>
            <a:off x="10474916" y="850392"/>
            <a:ext cx="1554480" cy="256032"/>
          </a:xfrm>
          <a:prstGeom prst="rect">
            <a:avLst/>
          </a:prstGeom>
          <a:solidFill>
            <a:srgbClr val="FFC000"/>
          </a:solidFill>
          <a:ln/>
        </p:spPr>
        <p:txBody>
          <a:bodyPr wrap="square" lIns="0" tIns="0" rIns="0" bIns="0" rtlCol="0" anchor="ctr"/>
          <a:lstStyle/>
          <a:p>
            <a:pPr marL="0" indent="0" algn="ctr">
              <a:buNone/>
            </a:pPr>
            <a:r>
              <a:rPr lang="en-US" sz="1100" b="1" dirty="0">
                <a:solidFill>
                  <a:srgbClr val="FFFFFF"/>
                </a:solidFill>
                <a:latin typeface="Calibri (Body)"/>
                <a:ea typeface="Calibri" pitchFamily="34" charset="-122"/>
                <a:cs typeface="Calibri" pitchFamily="34" charset="-120"/>
              </a:rPr>
              <a:t>Intermediate</a:t>
            </a:r>
            <a:endParaRPr lang="en-US" sz="1100" dirty="0">
              <a:latin typeface="Calibri (Body)"/>
            </a:endParaRPr>
          </a:p>
        </p:txBody>
      </p:sp>
      <p:sp>
        <p:nvSpPr>
          <p:cNvPr id="10" name="TextBox 9">
            <a:extLst>
              <a:ext uri="{FF2B5EF4-FFF2-40B4-BE49-F238E27FC236}">
                <a16:creationId xmlns:a16="http://schemas.microsoft.com/office/drawing/2014/main" id="{C127A999-04F0-FEC6-24BB-DBA6846A03D8}"/>
              </a:ext>
            </a:extLst>
          </p:cNvPr>
          <p:cNvSpPr txBox="1"/>
          <p:nvPr/>
        </p:nvSpPr>
        <p:spPr>
          <a:xfrm>
            <a:off x="146305" y="1233119"/>
            <a:ext cx="5636046" cy="1477328"/>
          </a:xfrm>
          <a:prstGeom prst="rect">
            <a:avLst/>
          </a:prstGeom>
          <a:noFill/>
        </p:spPr>
        <p:txBody>
          <a:bodyPr wrap="square" rtlCol="0">
            <a:spAutoFit/>
          </a:bodyPr>
          <a:lstStyle/>
          <a:p>
            <a:r>
              <a:rPr lang="en-GB" dirty="0">
                <a:latin typeface="Calibri (Body)"/>
              </a:rPr>
              <a:t>The optimal leave time for shortest journey time (HW-1.5) is also on the edge of the haul out window – meaning, if you leave earlier you are sailing against the tide more and if you leave later, you risk not being able to haul out the PB due to insufficient tide. </a:t>
            </a:r>
            <a:r>
              <a:rPr lang="en-GB">
                <a:latin typeface="Calibri (Body)"/>
              </a:rPr>
              <a:t>Leaving HW-2.5hr </a:t>
            </a:r>
            <a:r>
              <a:rPr lang="en-GB" dirty="0">
                <a:latin typeface="Calibri (Body)"/>
              </a:rPr>
              <a:t>is safer.</a:t>
            </a:r>
          </a:p>
        </p:txBody>
      </p:sp>
      <p:cxnSp>
        <p:nvCxnSpPr>
          <p:cNvPr id="13" name="Straight Connector 12">
            <a:extLst>
              <a:ext uri="{FF2B5EF4-FFF2-40B4-BE49-F238E27FC236}">
                <a16:creationId xmlns:a16="http://schemas.microsoft.com/office/drawing/2014/main" id="{273386F6-8DAF-85D1-96F5-24FF3864738F}"/>
              </a:ext>
            </a:extLst>
          </p:cNvPr>
          <p:cNvCxnSpPr>
            <a:cxnSpLocks/>
          </p:cNvCxnSpPr>
          <p:nvPr/>
        </p:nvCxnSpPr>
        <p:spPr>
          <a:xfrm flipV="1">
            <a:off x="1512330" y="3741983"/>
            <a:ext cx="0" cy="35481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E6603D-0022-E6BB-E7D1-A7B5AD8C4DBD}"/>
              </a:ext>
            </a:extLst>
          </p:cNvPr>
          <p:cNvCxnSpPr>
            <a:cxnSpLocks/>
          </p:cNvCxnSpPr>
          <p:nvPr/>
        </p:nvCxnSpPr>
        <p:spPr>
          <a:xfrm flipH="1">
            <a:off x="1512330" y="3741983"/>
            <a:ext cx="118245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CD9EED-9F59-2498-3154-60E5F757702E}"/>
              </a:ext>
            </a:extLst>
          </p:cNvPr>
          <p:cNvSpPr txBox="1"/>
          <p:nvPr/>
        </p:nvSpPr>
        <p:spPr>
          <a:xfrm>
            <a:off x="1512330" y="2785915"/>
            <a:ext cx="1182457" cy="954107"/>
          </a:xfrm>
          <a:prstGeom prst="rect">
            <a:avLst/>
          </a:prstGeom>
          <a:solidFill>
            <a:srgbClr val="DEF6E7"/>
          </a:solidFill>
        </p:spPr>
        <p:txBody>
          <a:bodyPr wrap="square" rtlCol="0">
            <a:spAutoFit/>
          </a:bodyPr>
          <a:lstStyle/>
          <a:p>
            <a:r>
              <a:rPr lang="en-GB" sz="1400" dirty="0">
                <a:latin typeface="Calibri (Body)"/>
              </a:rPr>
              <a:t>Departure time window that allows haul out </a:t>
            </a:r>
          </a:p>
        </p:txBody>
      </p:sp>
      <p:sp>
        <p:nvSpPr>
          <p:cNvPr id="19" name="Arrow: Right 18">
            <a:extLst>
              <a:ext uri="{FF2B5EF4-FFF2-40B4-BE49-F238E27FC236}">
                <a16:creationId xmlns:a16="http://schemas.microsoft.com/office/drawing/2014/main" id="{CFF5AA36-A588-0658-4039-00EDAF50E920}"/>
              </a:ext>
            </a:extLst>
          </p:cNvPr>
          <p:cNvSpPr/>
          <p:nvPr/>
        </p:nvSpPr>
        <p:spPr>
          <a:xfrm rot="5400000">
            <a:off x="7572351" y="4085592"/>
            <a:ext cx="444354"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20" name="Arrow: Right 19">
            <a:extLst>
              <a:ext uri="{FF2B5EF4-FFF2-40B4-BE49-F238E27FC236}">
                <a16:creationId xmlns:a16="http://schemas.microsoft.com/office/drawing/2014/main" id="{5D432473-1E99-8ECA-3345-A67D949E98C8}"/>
              </a:ext>
            </a:extLst>
          </p:cNvPr>
          <p:cNvSpPr/>
          <p:nvPr/>
        </p:nvSpPr>
        <p:spPr>
          <a:xfrm rot="5400000">
            <a:off x="9393927" y="4092775"/>
            <a:ext cx="458723"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21" name="Arrow: Right 20">
            <a:extLst>
              <a:ext uri="{FF2B5EF4-FFF2-40B4-BE49-F238E27FC236}">
                <a16:creationId xmlns:a16="http://schemas.microsoft.com/office/drawing/2014/main" id="{A360B8D4-564E-119A-26CA-99EBCDDDEE87}"/>
              </a:ext>
            </a:extLst>
          </p:cNvPr>
          <p:cNvSpPr/>
          <p:nvPr/>
        </p:nvSpPr>
        <p:spPr>
          <a:xfrm rot="5400000">
            <a:off x="8571673" y="4080525"/>
            <a:ext cx="434228"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22" name="TextBox 21">
            <a:extLst>
              <a:ext uri="{FF2B5EF4-FFF2-40B4-BE49-F238E27FC236}">
                <a16:creationId xmlns:a16="http://schemas.microsoft.com/office/drawing/2014/main" id="{E719E391-DA12-E67E-AB6C-05F44B38C917}"/>
              </a:ext>
            </a:extLst>
          </p:cNvPr>
          <p:cNvSpPr txBox="1"/>
          <p:nvPr/>
        </p:nvSpPr>
        <p:spPr>
          <a:xfrm rot="16200000">
            <a:off x="7126946" y="3947594"/>
            <a:ext cx="877175" cy="369332"/>
          </a:xfrm>
          <a:prstGeom prst="rect">
            <a:avLst/>
          </a:prstGeom>
          <a:noFill/>
        </p:spPr>
        <p:txBody>
          <a:bodyPr wrap="square" rtlCol="0">
            <a:spAutoFit/>
          </a:bodyPr>
          <a:lstStyle/>
          <a:p>
            <a:r>
              <a:rPr lang="en-GB" dirty="0">
                <a:latin typeface="Calibri (Body)"/>
              </a:rPr>
              <a:t>launch</a:t>
            </a:r>
          </a:p>
        </p:txBody>
      </p:sp>
      <p:sp>
        <p:nvSpPr>
          <p:cNvPr id="23" name="TextBox 22">
            <a:extLst>
              <a:ext uri="{FF2B5EF4-FFF2-40B4-BE49-F238E27FC236}">
                <a16:creationId xmlns:a16="http://schemas.microsoft.com/office/drawing/2014/main" id="{C5BBC345-2291-8F33-53F0-5397E08E9D20}"/>
              </a:ext>
            </a:extLst>
          </p:cNvPr>
          <p:cNvSpPr txBox="1"/>
          <p:nvPr/>
        </p:nvSpPr>
        <p:spPr>
          <a:xfrm rot="16200000">
            <a:off x="8080939" y="3956303"/>
            <a:ext cx="842273" cy="369332"/>
          </a:xfrm>
          <a:prstGeom prst="rect">
            <a:avLst/>
          </a:prstGeom>
          <a:noFill/>
        </p:spPr>
        <p:txBody>
          <a:bodyPr wrap="square" rtlCol="0">
            <a:spAutoFit/>
          </a:bodyPr>
          <a:lstStyle/>
          <a:p>
            <a:r>
              <a:rPr lang="en-GB" dirty="0">
                <a:latin typeface="Calibri (Body)"/>
              </a:rPr>
              <a:t>lunch</a:t>
            </a:r>
          </a:p>
        </p:txBody>
      </p:sp>
      <p:sp>
        <p:nvSpPr>
          <p:cNvPr id="24" name="TextBox 23">
            <a:extLst>
              <a:ext uri="{FF2B5EF4-FFF2-40B4-BE49-F238E27FC236}">
                <a16:creationId xmlns:a16="http://schemas.microsoft.com/office/drawing/2014/main" id="{F05D307F-FB57-4583-61BD-CD2AE0AFDB18}"/>
              </a:ext>
            </a:extLst>
          </p:cNvPr>
          <p:cNvSpPr txBox="1"/>
          <p:nvPr/>
        </p:nvSpPr>
        <p:spPr>
          <a:xfrm rot="16200000">
            <a:off x="8921844" y="3887116"/>
            <a:ext cx="923330" cy="369332"/>
          </a:xfrm>
          <a:prstGeom prst="rect">
            <a:avLst/>
          </a:prstGeom>
          <a:noFill/>
        </p:spPr>
        <p:txBody>
          <a:bodyPr wrap="square" rtlCol="0">
            <a:spAutoFit/>
          </a:bodyPr>
          <a:lstStyle/>
          <a:p>
            <a:r>
              <a:rPr lang="en-GB" dirty="0">
                <a:latin typeface="Calibri (Body)"/>
              </a:rPr>
              <a:t>Haul</a:t>
            </a:r>
          </a:p>
        </p:txBody>
      </p:sp>
      <p:sp>
        <p:nvSpPr>
          <p:cNvPr id="25" name="TextBox 24">
            <a:extLst>
              <a:ext uri="{FF2B5EF4-FFF2-40B4-BE49-F238E27FC236}">
                <a16:creationId xmlns:a16="http://schemas.microsoft.com/office/drawing/2014/main" id="{3E1EA284-6001-C4CF-8680-81E8ACF5EB70}"/>
              </a:ext>
            </a:extLst>
          </p:cNvPr>
          <p:cNvSpPr txBox="1"/>
          <p:nvPr/>
        </p:nvSpPr>
        <p:spPr>
          <a:xfrm rot="16200000">
            <a:off x="10725091" y="4271635"/>
            <a:ext cx="1343690" cy="369332"/>
          </a:xfrm>
          <a:prstGeom prst="rect">
            <a:avLst/>
          </a:prstGeom>
          <a:noFill/>
        </p:spPr>
        <p:txBody>
          <a:bodyPr wrap="square" rtlCol="0">
            <a:spAutoFit/>
          </a:bodyPr>
          <a:lstStyle/>
          <a:p>
            <a:r>
              <a:rPr lang="en-GB" dirty="0">
                <a:latin typeface="Calibri (Body)"/>
              </a:rPr>
              <a:t>&lt;2.5m tide</a:t>
            </a:r>
          </a:p>
        </p:txBody>
      </p:sp>
      <p:sp>
        <p:nvSpPr>
          <p:cNvPr id="26" name="Arrow: Right 25">
            <a:extLst>
              <a:ext uri="{FF2B5EF4-FFF2-40B4-BE49-F238E27FC236}">
                <a16:creationId xmlns:a16="http://schemas.microsoft.com/office/drawing/2014/main" id="{D2256978-C990-0DA2-5866-98FF1D6DE93F}"/>
              </a:ext>
            </a:extLst>
          </p:cNvPr>
          <p:cNvSpPr/>
          <p:nvPr/>
        </p:nvSpPr>
        <p:spPr>
          <a:xfrm rot="10800000">
            <a:off x="11057645" y="5053546"/>
            <a:ext cx="583783"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cxnSp>
        <p:nvCxnSpPr>
          <p:cNvPr id="28" name="Straight Connector 27">
            <a:extLst>
              <a:ext uri="{FF2B5EF4-FFF2-40B4-BE49-F238E27FC236}">
                <a16:creationId xmlns:a16="http://schemas.microsoft.com/office/drawing/2014/main" id="{A3B4B23C-E181-1824-E91F-D02183980FBA}"/>
              </a:ext>
            </a:extLst>
          </p:cNvPr>
          <p:cNvCxnSpPr>
            <a:cxnSpLocks/>
          </p:cNvCxnSpPr>
          <p:nvPr/>
        </p:nvCxnSpPr>
        <p:spPr>
          <a:xfrm flipV="1">
            <a:off x="2694788" y="3740022"/>
            <a:ext cx="0" cy="35481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5A82AA5-1DD6-B7DC-5B25-F8398031D139}"/>
              </a:ext>
            </a:extLst>
          </p:cNvPr>
          <p:cNvSpPr txBox="1"/>
          <p:nvPr/>
        </p:nvSpPr>
        <p:spPr>
          <a:xfrm>
            <a:off x="8323667" y="6446932"/>
            <a:ext cx="818267" cy="369332"/>
          </a:xfrm>
          <a:prstGeom prst="rect">
            <a:avLst/>
          </a:prstGeom>
          <a:noFill/>
        </p:spPr>
        <p:txBody>
          <a:bodyPr wrap="square" rtlCol="0">
            <a:spAutoFit/>
          </a:bodyPr>
          <a:lstStyle/>
          <a:p>
            <a:r>
              <a:rPr lang="en-GB" dirty="0">
                <a:latin typeface="Calibri (Body)"/>
              </a:rPr>
              <a:t>4hrs</a:t>
            </a:r>
          </a:p>
        </p:txBody>
      </p:sp>
      <p:cxnSp>
        <p:nvCxnSpPr>
          <p:cNvPr id="32" name="Straight Arrow Connector 31">
            <a:extLst>
              <a:ext uri="{FF2B5EF4-FFF2-40B4-BE49-F238E27FC236}">
                <a16:creationId xmlns:a16="http://schemas.microsoft.com/office/drawing/2014/main" id="{3B59B8A8-1942-C835-ABE3-4F16DE8CE3E0}"/>
              </a:ext>
            </a:extLst>
          </p:cNvPr>
          <p:cNvCxnSpPr/>
          <p:nvPr/>
        </p:nvCxnSpPr>
        <p:spPr>
          <a:xfrm>
            <a:off x="8948550" y="6648664"/>
            <a:ext cx="692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7882B87-5DD5-8A6B-8520-CADAA6C66E76}"/>
              </a:ext>
            </a:extLst>
          </p:cNvPr>
          <p:cNvCxnSpPr>
            <a:cxnSpLocks/>
          </p:cNvCxnSpPr>
          <p:nvPr/>
        </p:nvCxnSpPr>
        <p:spPr>
          <a:xfrm flipH="1">
            <a:off x="7719880" y="6651771"/>
            <a:ext cx="5599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6EB0BC2-C1A8-1ED1-A8A8-7C541D609A11}"/>
              </a:ext>
            </a:extLst>
          </p:cNvPr>
          <p:cNvCxnSpPr>
            <a:cxnSpLocks/>
          </p:cNvCxnSpPr>
          <p:nvPr/>
        </p:nvCxnSpPr>
        <p:spPr>
          <a:xfrm flipH="1" flipV="1">
            <a:off x="7270831" y="6648664"/>
            <a:ext cx="327896" cy="3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9A6B55D-060F-9A15-D41A-AEA3CF7F870C}"/>
              </a:ext>
            </a:extLst>
          </p:cNvPr>
          <p:cNvSpPr txBox="1"/>
          <p:nvPr/>
        </p:nvSpPr>
        <p:spPr>
          <a:xfrm>
            <a:off x="7033914" y="6288841"/>
            <a:ext cx="818267" cy="369332"/>
          </a:xfrm>
          <a:prstGeom prst="rect">
            <a:avLst/>
          </a:prstGeom>
          <a:noFill/>
        </p:spPr>
        <p:txBody>
          <a:bodyPr wrap="square" rtlCol="0">
            <a:spAutoFit/>
          </a:bodyPr>
          <a:lstStyle/>
          <a:p>
            <a:r>
              <a:rPr lang="en-GB" dirty="0">
                <a:latin typeface="Calibri (Body)"/>
              </a:rPr>
              <a:t>+1hr</a:t>
            </a:r>
          </a:p>
        </p:txBody>
      </p:sp>
      <p:pic>
        <p:nvPicPr>
          <p:cNvPr id="40" name="Picture 39">
            <a:extLst>
              <a:ext uri="{FF2B5EF4-FFF2-40B4-BE49-F238E27FC236}">
                <a16:creationId xmlns:a16="http://schemas.microsoft.com/office/drawing/2014/main" id="{1DEEA69F-85B8-5B79-8E84-7AEC5CB90861}"/>
              </a:ext>
            </a:extLst>
          </p:cNvPr>
          <p:cNvPicPr>
            <a:picLocks noChangeAspect="1"/>
          </p:cNvPicPr>
          <p:nvPr/>
        </p:nvPicPr>
        <p:blipFill>
          <a:blip r:embed="rId4"/>
          <a:stretch>
            <a:fillRect/>
          </a:stretch>
        </p:blipFill>
        <p:spPr>
          <a:xfrm>
            <a:off x="6409651" y="1446342"/>
            <a:ext cx="4585194" cy="2271755"/>
          </a:xfrm>
          <a:prstGeom prst="rect">
            <a:avLst/>
          </a:prstGeom>
        </p:spPr>
      </p:pic>
      <p:cxnSp>
        <p:nvCxnSpPr>
          <p:cNvPr id="43" name="Straight Arrow Connector 42">
            <a:extLst>
              <a:ext uri="{FF2B5EF4-FFF2-40B4-BE49-F238E27FC236}">
                <a16:creationId xmlns:a16="http://schemas.microsoft.com/office/drawing/2014/main" id="{AE1E76DD-5B02-F48C-F96D-6DB30CF7A57E}"/>
              </a:ext>
            </a:extLst>
          </p:cNvPr>
          <p:cNvCxnSpPr>
            <a:cxnSpLocks/>
          </p:cNvCxnSpPr>
          <p:nvPr/>
        </p:nvCxnSpPr>
        <p:spPr>
          <a:xfrm flipV="1">
            <a:off x="11041499" y="1828800"/>
            <a:ext cx="0" cy="826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1B830DB-CF69-5252-8F7F-70B2D2C33F93}"/>
              </a:ext>
            </a:extLst>
          </p:cNvPr>
          <p:cNvSpPr txBox="1"/>
          <p:nvPr/>
        </p:nvSpPr>
        <p:spPr>
          <a:xfrm>
            <a:off x="11070359" y="2006182"/>
            <a:ext cx="818267" cy="646331"/>
          </a:xfrm>
          <a:prstGeom prst="rect">
            <a:avLst/>
          </a:prstGeom>
          <a:noFill/>
        </p:spPr>
        <p:txBody>
          <a:bodyPr wrap="square" rtlCol="0">
            <a:spAutoFit/>
          </a:bodyPr>
          <a:lstStyle/>
          <a:p>
            <a:r>
              <a:rPr lang="en-GB" dirty="0"/>
              <a:t>+1hr extra</a:t>
            </a:r>
          </a:p>
        </p:txBody>
      </p:sp>
      <p:cxnSp>
        <p:nvCxnSpPr>
          <p:cNvPr id="46" name="Straight Connector 45">
            <a:extLst>
              <a:ext uri="{FF2B5EF4-FFF2-40B4-BE49-F238E27FC236}">
                <a16:creationId xmlns:a16="http://schemas.microsoft.com/office/drawing/2014/main" id="{A06175D5-3542-076B-A97D-DE34CF73E62B}"/>
              </a:ext>
            </a:extLst>
          </p:cNvPr>
          <p:cNvCxnSpPr>
            <a:cxnSpLocks/>
          </p:cNvCxnSpPr>
          <p:nvPr/>
        </p:nvCxnSpPr>
        <p:spPr>
          <a:xfrm flipV="1">
            <a:off x="6779491" y="2652300"/>
            <a:ext cx="4262008" cy="213"/>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192F691-0187-875B-BF14-DC8816C60A28}"/>
              </a:ext>
            </a:extLst>
          </p:cNvPr>
          <p:cNvSpPr txBox="1"/>
          <p:nvPr/>
        </p:nvSpPr>
        <p:spPr>
          <a:xfrm>
            <a:off x="6093247" y="1112572"/>
            <a:ext cx="6095706" cy="369332"/>
          </a:xfrm>
          <a:prstGeom prst="rect">
            <a:avLst/>
          </a:prstGeom>
          <a:noFill/>
        </p:spPr>
        <p:txBody>
          <a:bodyPr wrap="square" rtlCol="0">
            <a:spAutoFit/>
          </a:bodyPr>
          <a:lstStyle/>
          <a:p>
            <a:r>
              <a:rPr lang="en-GB" dirty="0"/>
              <a:t>The journey time is ~5hrs with S, W and ~4hrs NW N NE E SE </a:t>
            </a:r>
          </a:p>
        </p:txBody>
      </p:sp>
      <p:sp>
        <p:nvSpPr>
          <p:cNvPr id="2" name="TextBox 1">
            <a:extLst>
              <a:ext uri="{FF2B5EF4-FFF2-40B4-BE49-F238E27FC236}">
                <a16:creationId xmlns:a16="http://schemas.microsoft.com/office/drawing/2014/main" id="{72B987C2-0CF4-D4AB-0280-45C9D57B2261}"/>
              </a:ext>
            </a:extLst>
          </p:cNvPr>
          <p:cNvSpPr txBox="1"/>
          <p:nvPr/>
        </p:nvSpPr>
        <p:spPr>
          <a:xfrm>
            <a:off x="3842519" y="2760918"/>
            <a:ext cx="1331850" cy="954107"/>
          </a:xfrm>
          <a:prstGeom prst="rect">
            <a:avLst/>
          </a:prstGeom>
          <a:solidFill>
            <a:srgbClr val="DEF6E7"/>
          </a:solidFill>
        </p:spPr>
        <p:txBody>
          <a:bodyPr wrap="square" rtlCol="0">
            <a:spAutoFit/>
          </a:bodyPr>
          <a:lstStyle/>
          <a:p>
            <a:r>
              <a:rPr lang="en-GB" sz="1400" dirty="0"/>
              <a:t>OK = enough tide upon return to haul PB out </a:t>
            </a:r>
          </a:p>
        </p:txBody>
      </p:sp>
    </p:spTree>
    <p:extLst>
      <p:ext uri="{BB962C8B-B14F-4D97-AF65-F5344CB8AC3E}">
        <p14:creationId xmlns:p14="http://schemas.microsoft.com/office/powerpoint/2010/main" val="152224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5.  East Head</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Shape 3"/>
          <p:cNvSpPr/>
          <p:nvPr/>
        </p:nvSpPr>
        <p:spPr>
          <a:xfrm>
            <a:off x="146304" y="777240"/>
            <a:ext cx="12042648" cy="365760"/>
          </a:xfrm>
          <a:prstGeom prst="rect">
            <a:avLst/>
          </a:prstGeom>
          <a:solidFill>
            <a:srgbClr val="F5F0E1"/>
          </a:solidFill>
          <a:ln/>
        </p:spPr>
        <p:txBody>
          <a:bodyPr/>
          <a:lstStyle/>
          <a:p>
            <a:endParaRPr lang="en-GB">
              <a:latin typeface="Calibri (Body)"/>
            </a:endParaRPr>
          </a:p>
        </p:txBody>
      </p:sp>
      <p:sp>
        <p:nvSpPr>
          <p:cNvPr id="6" name="Text 4"/>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libri (Body)"/>
                <a:ea typeface="Cambria" pitchFamily="34" charset="-122"/>
                <a:cs typeface="Cambria" pitchFamily="34" charset="-120"/>
              </a:rPr>
              <a:t>White sand spit at the harbour entrance</a:t>
            </a:r>
            <a:endParaRPr lang="en-US" sz="1300" dirty="0">
              <a:latin typeface="Calibri (Body)"/>
            </a:endParaRPr>
          </a:p>
        </p:txBody>
      </p:sp>
      <p:sp>
        <p:nvSpPr>
          <p:cNvPr id="7" name="Shape 5"/>
          <p:cNvSpPr/>
          <p:nvPr/>
        </p:nvSpPr>
        <p:spPr>
          <a:xfrm>
            <a:off x="10451592" y="841248"/>
            <a:ext cx="1554480" cy="256032"/>
          </a:xfrm>
          <a:prstGeom prst="rect">
            <a:avLst/>
          </a:prstGeom>
          <a:solidFill>
            <a:srgbClr val="D97706"/>
          </a:solidFill>
          <a:ln/>
        </p:spPr>
        <p:txBody>
          <a:bodyPr/>
          <a:lstStyle/>
          <a:p>
            <a:endParaRPr lang="en-GB">
              <a:latin typeface="Calibri (Body)"/>
            </a:endParaRPr>
          </a:p>
        </p:txBody>
      </p:sp>
      <p:sp>
        <p:nvSpPr>
          <p:cNvPr id="8" name="Text 6"/>
          <p:cNvSpPr/>
          <p:nvPr/>
        </p:nvSpPr>
        <p:spPr>
          <a:xfrm>
            <a:off x="10451592" y="841248"/>
            <a:ext cx="1554480" cy="256032"/>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Body)"/>
                <a:ea typeface="Calibri" pitchFamily="34" charset="-122"/>
                <a:cs typeface="Calibri" pitchFamily="34" charset="-120"/>
              </a:rPr>
              <a:t>Intermediate</a:t>
            </a:r>
            <a:endParaRPr lang="en-US" sz="1100" dirty="0">
              <a:latin typeface="Calibri (Body)"/>
            </a:endParaRPr>
          </a:p>
        </p:txBody>
      </p:sp>
      <p:sp>
        <p:nvSpPr>
          <p:cNvPr id="9" name="Shape 7"/>
          <p:cNvSpPr/>
          <p:nvPr/>
        </p:nvSpPr>
        <p:spPr>
          <a:xfrm>
            <a:off x="548640" y="141732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0" name="Text 8"/>
          <p:cNvSpPr/>
          <p:nvPr/>
        </p:nvSpPr>
        <p:spPr>
          <a:xfrm>
            <a:off x="640080" y="141732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Distance</a:t>
            </a:r>
            <a:endParaRPr lang="en-US" sz="1100" dirty="0">
              <a:latin typeface="Calibri (Body)"/>
            </a:endParaRPr>
          </a:p>
        </p:txBody>
      </p:sp>
      <p:sp>
        <p:nvSpPr>
          <p:cNvPr id="11" name="Text 9"/>
          <p:cNvSpPr/>
          <p:nvPr/>
        </p:nvSpPr>
        <p:spPr>
          <a:xfrm>
            <a:off x="1920240" y="141732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9.5nm total, 4.7 nm each way</a:t>
            </a:r>
            <a:endParaRPr lang="en-US" sz="1100" dirty="0">
              <a:latin typeface="Calibri (Body)"/>
            </a:endParaRPr>
          </a:p>
        </p:txBody>
      </p:sp>
      <p:sp>
        <p:nvSpPr>
          <p:cNvPr id="12" name="Shape 10"/>
          <p:cNvSpPr/>
          <p:nvPr/>
        </p:nvSpPr>
        <p:spPr>
          <a:xfrm>
            <a:off x="548640" y="201168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3" name="Text 11"/>
          <p:cNvSpPr/>
          <p:nvPr/>
        </p:nvSpPr>
        <p:spPr>
          <a:xfrm>
            <a:off x="640080" y="201168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Avg time</a:t>
            </a:r>
            <a:endParaRPr lang="en-US" sz="1100" dirty="0">
              <a:latin typeface="Calibri (Body)"/>
            </a:endParaRPr>
          </a:p>
        </p:txBody>
      </p:sp>
      <p:sp>
        <p:nvSpPr>
          <p:cNvPr id="14" name="Text 12"/>
          <p:cNvSpPr/>
          <p:nvPr/>
        </p:nvSpPr>
        <p:spPr>
          <a:xfrm>
            <a:off x="1920240" y="201168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~1 hr 20 each way. 7hrs total</a:t>
            </a:r>
            <a:endParaRPr lang="en-US" sz="1100" dirty="0">
              <a:latin typeface="Calibri (Body)"/>
            </a:endParaRPr>
          </a:p>
        </p:txBody>
      </p:sp>
      <p:sp>
        <p:nvSpPr>
          <p:cNvPr id="15" name="Shape 13"/>
          <p:cNvSpPr/>
          <p:nvPr/>
        </p:nvSpPr>
        <p:spPr>
          <a:xfrm>
            <a:off x="548640" y="2592324"/>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6" name="Text 14"/>
          <p:cNvSpPr/>
          <p:nvPr/>
        </p:nvSpPr>
        <p:spPr>
          <a:xfrm>
            <a:off x="640080" y="260604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Best wind</a:t>
            </a:r>
            <a:endParaRPr lang="en-US" sz="1100" dirty="0">
              <a:latin typeface="Calibri (Body)"/>
            </a:endParaRPr>
          </a:p>
        </p:txBody>
      </p:sp>
      <p:sp>
        <p:nvSpPr>
          <p:cNvPr id="17" name="Text 15"/>
          <p:cNvSpPr/>
          <p:nvPr/>
        </p:nvSpPr>
        <p:spPr>
          <a:xfrm>
            <a:off x="1920240" y="260604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SE to SW — reach there and back</a:t>
            </a:r>
            <a:endParaRPr lang="en-US" sz="1100" dirty="0">
              <a:latin typeface="Calibri (Body)"/>
            </a:endParaRPr>
          </a:p>
        </p:txBody>
      </p:sp>
      <p:sp>
        <p:nvSpPr>
          <p:cNvPr id="18" name="Shape 16"/>
          <p:cNvSpPr/>
          <p:nvPr/>
        </p:nvSpPr>
        <p:spPr>
          <a:xfrm>
            <a:off x="548640" y="320040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9" name="Text 17"/>
          <p:cNvSpPr/>
          <p:nvPr/>
        </p:nvSpPr>
        <p:spPr>
          <a:xfrm>
            <a:off x="640080" y="320040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Depart</a:t>
            </a:r>
            <a:endParaRPr lang="en-US" sz="1100" dirty="0">
              <a:latin typeface="Calibri (Body)"/>
            </a:endParaRPr>
          </a:p>
        </p:txBody>
      </p:sp>
      <p:sp>
        <p:nvSpPr>
          <p:cNvPr id="20" name="Text 18"/>
          <p:cNvSpPr/>
          <p:nvPr/>
        </p:nvSpPr>
        <p:spPr>
          <a:xfrm>
            <a:off x="1920240" y="320040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 HW between +1.5 and +2.5hr (ride the ebb out) </a:t>
            </a:r>
            <a:endParaRPr lang="en-US" sz="1100" dirty="0">
              <a:latin typeface="Calibri (Body)"/>
            </a:endParaRPr>
          </a:p>
        </p:txBody>
      </p:sp>
      <p:sp>
        <p:nvSpPr>
          <p:cNvPr id="21" name="Shape 19"/>
          <p:cNvSpPr/>
          <p:nvPr/>
        </p:nvSpPr>
        <p:spPr>
          <a:xfrm>
            <a:off x="548640" y="379476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22" name="Text 20"/>
          <p:cNvSpPr/>
          <p:nvPr/>
        </p:nvSpPr>
        <p:spPr>
          <a:xfrm>
            <a:off x="640080" y="379476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Hazards</a:t>
            </a:r>
            <a:endParaRPr lang="en-US" sz="1100" dirty="0">
              <a:latin typeface="Calibri (Body)"/>
            </a:endParaRPr>
          </a:p>
        </p:txBody>
      </p:sp>
      <p:sp>
        <p:nvSpPr>
          <p:cNvPr id="23" name="Text 21"/>
          <p:cNvSpPr/>
          <p:nvPr/>
        </p:nvSpPr>
        <p:spPr>
          <a:xfrm>
            <a:off x="1920240" y="379476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Collision with yachts ,  harbour entrance traffic</a:t>
            </a:r>
            <a:endParaRPr lang="en-US" sz="1100" dirty="0">
              <a:latin typeface="Calibri (Body)"/>
            </a:endParaRPr>
          </a:p>
        </p:txBody>
      </p:sp>
      <p:sp>
        <p:nvSpPr>
          <p:cNvPr id="24" name="Shape 22"/>
          <p:cNvSpPr/>
          <p:nvPr/>
        </p:nvSpPr>
        <p:spPr>
          <a:xfrm>
            <a:off x="548640" y="4526280"/>
            <a:ext cx="5120640" cy="1783080"/>
          </a:xfrm>
          <a:prstGeom prst="rect">
            <a:avLst/>
          </a:prstGeom>
          <a:solidFill>
            <a:srgbClr val="0F2942"/>
          </a:solidFill>
          <a:ln/>
        </p:spPr>
        <p:txBody>
          <a:bodyPr/>
          <a:lstStyle/>
          <a:p>
            <a:endParaRPr lang="en-GB">
              <a:latin typeface="Calibri (Body)"/>
            </a:endParaRPr>
          </a:p>
        </p:txBody>
      </p:sp>
      <p:sp>
        <p:nvSpPr>
          <p:cNvPr id="25" name="Shape 23"/>
          <p:cNvSpPr/>
          <p:nvPr/>
        </p:nvSpPr>
        <p:spPr>
          <a:xfrm>
            <a:off x="548640" y="4526280"/>
            <a:ext cx="109728" cy="1783080"/>
          </a:xfrm>
          <a:prstGeom prst="rect">
            <a:avLst/>
          </a:prstGeom>
          <a:solidFill>
            <a:srgbClr val="E9A800"/>
          </a:solidFill>
          <a:ln/>
        </p:spPr>
        <p:txBody>
          <a:bodyPr/>
          <a:lstStyle/>
          <a:p>
            <a:endParaRPr lang="en-GB">
              <a:latin typeface="Calibri (Body)"/>
            </a:endParaRPr>
          </a:p>
        </p:txBody>
      </p:sp>
      <p:sp>
        <p:nvSpPr>
          <p:cNvPr id="26" name="Text 24"/>
          <p:cNvSpPr/>
          <p:nvPr/>
        </p:nvSpPr>
        <p:spPr>
          <a:xfrm>
            <a:off x="777240" y="4572000"/>
            <a:ext cx="4846320" cy="365760"/>
          </a:xfrm>
          <a:prstGeom prst="rect">
            <a:avLst/>
          </a:prstGeom>
          <a:noFill/>
          <a:ln/>
        </p:spPr>
        <p:txBody>
          <a:bodyPr wrap="square" rtlCol="0" anchor="ctr"/>
          <a:lstStyle/>
          <a:p>
            <a:pPr marL="0" indent="0">
              <a:buNone/>
            </a:pPr>
            <a:r>
              <a:rPr lang="en-US" sz="1100" b="1" dirty="0">
                <a:solidFill>
                  <a:srgbClr val="E9A800"/>
                </a:solidFill>
                <a:latin typeface="Calibri (Body)"/>
                <a:ea typeface="Calibri" pitchFamily="34" charset="-122"/>
                <a:cs typeface="Calibri" pitchFamily="34" charset="-120"/>
              </a:rPr>
              <a:t>Sail Leader note</a:t>
            </a:r>
            <a:endParaRPr lang="en-US" sz="1100" dirty="0">
              <a:latin typeface="Calibri (Body)"/>
            </a:endParaRPr>
          </a:p>
        </p:txBody>
      </p:sp>
      <p:sp>
        <p:nvSpPr>
          <p:cNvPr id="27" name="Text 25"/>
          <p:cNvSpPr/>
          <p:nvPr/>
        </p:nvSpPr>
        <p:spPr>
          <a:xfrm>
            <a:off x="777240" y="4892040"/>
            <a:ext cx="4846320" cy="1417320"/>
          </a:xfrm>
          <a:prstGeom prst="rect">
            <a:avLst/>
          </a:prstGeom>
          <a:noFill/>
          <a:ln/>
        </p:spPr>
        <p:txBody>
          <a:bodyPr wrap="square" rtlCol="0" anchor="t"/>
          <a:lstStyle/>
          <a:p>
            <a:pPr marL="0" indent="0">
              <a:buNone/>
            </a:pPr>
            <a:r>
              <a:rPr lang="en-US" sz="1150" dirty="0">
                <a:solidFill>
                  <a:srgbClr val="FAF7EF"/>
                </a:solidFill>
                <a:latin typeface="Calibri (Body)"/>
                <a:ea typeface="Calibri" pitchFamily="34" charset="-122"/>
                <a:cs typeface="Calibri" pitchFamily="34" charset="-120"/>
              </a:rPr>
              <a:t>The classic harbour-entrance destination. Two trips in the 2026 calendar (26 Apr spring and 9 Aug summer). Land on the south-east side of the spit.</a:t>
            </a:r>
            <a:endParaRPr lang="en-US" sz="1150" dirty="0">
              <a:latin typeface="Calibri (Body)"/>
            </a:endParaRPr>
          </a:p>
        </p:txBody>
      </p:sp>
      <p:pic>
        <p:nvPicPr>
          <p:cNvPr id="28" name="Image 0" descr="preencoded.png"/>
          <p:cNvPicPr>
            <a:picLocks noChangeAspect="1"/>
          </p:cNvPicPr>
          <p:nvPr/>
        </p:nvPicPr>
        <p:blipFill>
          <a:blip r:embed="rId3"/>
          <a:stretch>
            <a:fillRect/>
          </a:stretch>
        </p:blipFill>
        <p:spPr>
          <a:xfrm>
            <a:off x="6757963" y="1566610"/>
            <a:ext cx="4885397" cy="4142232"/>
          </a:xfrm>
          <a:prstGeom prst="rect">
            <a:avLst/>
          </a:prstGeom>
        </p:spPr>
      </p:pic>
      <p:sp>
        <p:nvSpPr>
          <p:cNvPr id="29" name="Text 2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30" name="Image 1" descr="preencoded.png"/>
          <p:cNvPicPr>
            <a:picLocks noChangeAspect="1"/>
          </p:cNvPicPr>
          <p:nvPr/>
        </p:nvPicPr>
        <p:blipFill>
          <a:blip r:embed="rId4"/>
          <a:stretch>
            <a:fillRect/>
          </a:stretch>
        </p:blipFill>
        <p:spPr>
          <a:xfrm>
            <a:off x="11091672" y="6510528"/>
            <a:ext cx="365760" cy="256032"/>
          </a:xfrm>
          <a:prstGeom prst="rect">
            <a:avLst/>
          </a:prstGeom>
        </p:spPr>
      </p:pic>
      <p:sp>
        <p:nvSpPr>
          <p:cNvPr id="31" name="Text 2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12</a:t>
            </a:r>
            <a:endParaRPr lang="en-US" sz="900" dirty="0">
              <a:latin typeface="Calibri (Bod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A394B-1770-EBAC-14C6-6F7B9AC237CA}"/>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35D7ABCA-2754-B967-62CD-786D176080DF}"/>
              </a:ext>
            </a:extLst>
          </p:cNvPr>
          <p:cNvPicPr>
            <a:picLocks noChangeAspect="1"/>
          </p:cNvPicPr>
          <p:nvPr/>
        </p:nvPicPr>
        <p:blipFill>
          <a:blip r:embed="rId2"/>
          <a:srcRect/>
          <a:stretch/>
        </p:blipFill>
        <p:spPr>
          <a:xfrm>
            <a:off x="53133" y="4085056"/>
            <a:ext cx="5629390" cy="2671830"/>
          </a:xfrm>
          <a:prstGeom prst="rect">
            <a:avLst/>
          </a:prstGeom>
        </p:spPr>
      </p:pic>
      <p:pic>
        <p:nvPicPr>
          <p:cNvPr id="3" name="Picture 2">
            <a:extLst>
              <a:ext uri="{FF2B5EF4-FFF2-40B4-BE49-F238E27FC236}">
                <a16:creationId xmlns:a16="http://schemas.microsoft.com/office/drawing/2014/main" id="{462F1725-7A06-D0D9-DC95-B12CD5725DBA}"/>
              </a:ext>
            </a:extLst>
          </p:cNvPr>
          <p:cNvPicPr>
            <a:picLocks noChangeAspect="1"/>
          </p:cNvPicPr>
          <p:nvPr/>
        </p:nvPicPr>
        <p:blipFill>
          <a:blip r:embed="rId3"/>
          <a:srcRect/>
          <a:stretch/>
        </p:blipFill>
        <p:spPr>
          <a:xfrm>
            <a:off x="6323809" y="4177416"/>
            <a:ext cx="4605236" cy="2245300"/>
          </a:xfrm>
          <a:prstGeom prst="rect">
            <a:avLst/>
          </a:prstGeom>
        </p:spPr>
      </p:pic>
      <p:sp>
        <p:nvSpPr>
          <p:cNvPr id="4" name="Shape 0">
            <a:extLst>
              <a:ext uri="{FF2B5EF4-FFF2-40B4-BE49-F238E27FC236}">
                <a16:creationId xmlns:a16="http://schemas.microsoft.com/office/drawing/2014/main" id="{F0D03089-C801-A432-83B6-06283343F13A}"/>
              </a:ext>
            </a:extLst>
          </p:cNvPr>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5" name="Text 1">
            <a:extLst>
              <a:ext uri="{FF2B5EF4-FFF2-40B4-BE49-F238E27FC236}">
                <a16:creationId xmlns:a16="http://schemas.microsoft.com/office/drawing/2014/main" id="{87376E96-AC4C-8ED1-551F-FEBA66E7FB17}"/>
              </a:ext>
            </a:extLst>
          </p:cNvPr>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5.  East Head… </a:t>
            </a:r>
            <a:r>
              <a:rPr lang="en-US" sz="2600" b="1" dirty="0" err="1">
                <a:solidFill>
                  <a:srgbClr val="FAF7EF"/>
                </a:solidFill>
                <a:latin typeface="Calibri (Body)"/>
                <a:ea typeface="Cambria" pitchFamily="34" charset="-122"/>
                <a:cs typeface="Cambria" pitchFamily="34" charset="-120"/>
              </a:rPr>
              <a:t>cont</a:t>
            </a:r>
            <a:endParaRPr lang="en-US" sz="2600" dirty="0">
              <a:latin typeface="Calibri (Body)"/>
            </a:endParaRPr>
          </a:p>
        </p:txBody>
      </p:sp>
      <p:sp>
        <p:nvSpPr>
          <p:cNvPr id="6" name="Shape 2">
            <a:extLst>
              <a:ext uri="{FF2B5EF4-FFF2-40B4-BE49-F238E27FC236}">
                <a16:creationId xmlns:a16="http://schemas.microsoft.com/office/drawing/2014/main" id="{EC489875-5AA5-4A23-C4C4-64919B42114B}"/>
              </a:ext>
            </a:extLst>
          </p:cNvPr>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7" name="Shape 3">
            <a:extLst>
              <a:ext uri="{FF2B5EF4-FFF2-40B4-BE49-F238E27FC236}">
                <a16:creationId xmlns:a16="http://schemas.microsoft.com/office/drawing/2014/main" id="{3494DEDC-7485-C6FC-4952-85F987E6808D}"/>
              </a:ext>
            </a:extLst>
          </p:cNvPr>
          <p:cNvSpPr/>
          <p:nvPr/>
        </p:nvSpPr>
        <p:spPr>
          <a:xfrm>
            <a:off x="146304" y="777240"/>
            <a:ext cx="12042648" cy="365760"/>
          </a:xfrm>
          <a:prstGeom prst="rect">
            <a:avLst/>
          </a:prstGeom>
          <a:solidFill>
            <a:srgbClr val="F5F0E1"/>
          </a:solidFill>
          <a:ln/>
        </p:spPr>
        <p:txBody>
          <a:bodyPr/>
          <a:lstStyle/>
          <a:p>
            <a:endParaRPr lang="en-GB">
              <a:latin typeface="Calibri (Body)"/>
            </a:endParaRPr>
          </a:p>
        </p:txBody>
      </p:sp>
      <p:sp>
        <p:nvSpPr>
          <p:cNvPr id="8" name="Text 4">
            <a:extLst>
              <a:ext uri="{FF2B5EF4-FFF2-40B4-BE49-F238E27FC236}">
                <a16:creationId xmlns:a16="http://schemas.microsoft.com/office/drawing/2014/main" id="{CB106F44-8200-138D-242A-0C8E1D6764DB}"/>
              </a:ext>
            </a:extLst>
          </p:cNvPr>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libri (Body)"/>
                <a:ea typeface="Cambria" pitchFamily="34" charset="-122"/>
              </a:rPr>
              <a:t>Keep checking your watch so that you don’t run out of tide </a:t>
            </a:r>
            <a:endParaRPr lang="en-US" sz="1300" dirty="0">
              <a:latin typeface="Calibri (Body)"/>
            </a:endParaRPr>
          </a:p>
        </p:txBody>
      </p:sp>
      <p:sp>
        <p:nvSpPr>
          <p:cNvPr id="9" name="Text 6">
            <a:extLst>
              <a:ext uri="{FF2B5EF4-FFF2-40B4-BE49-F238E27FC236}">
                <a16:creationId xmlns:a16="http://schemas.microsoft.com/office/drawing/2014/main" id="{F9C97A4F-5DF0-A88A-7513-4CB6119DD657}"/>
              </a:ext>
            </a:extLst>
          </p:cNvPr>
          <p:cNvSpPr/>
          <p:nvPr/>
        </p:nvSpPr>
        <p:spPr>
          <a:xfrm>
            <a:off x="10474916" y="850392"/>
            <a:ext cx="1554480" cy="256032"/>
          </a:xfrm>
          <a:prstGeom prst="rect">
            <a:avLst/>
          </a:prstGeom>
          <a:solidFill>
            <a:srgbClr val="FFC000"/>
          </a:solidFill>
          <a:ln/>
        </p:spPr>
        <p:txBody>
          <a:bodyPr wrap="square" lIns="0" tIns="0" rIns="0" bIns="0" rtlCol="0" anchor="ctr"/>
          <a:lstStyle/>
          <a:p>
            <a:pPr marL="0" indent="0" algn="ctr">
              <a:buNone/>
            </a:pPr>
            <a:r>
              <a:rPr lang="en-US" sz="1100" b="1" dirty="0">
                <a:solidFill>
                  <a:srgbClr val="FFFFFF"/>
                </a:solidFill>
                <a:latin typeface="Calibri (Body)"/>
                <a:ea typeface="Calibri" pitchFamily="34" charset="-122"/>
                <a:cs typeface="Calibri" pitchFamily="34" charset="-120"/>
              </a:rPr>
              <a:t>Intermediate</a:t>
            </a:r>
            <a:endParaRPr lang="en-US" sz="1100" dirty="0">
              <a:latin typeface="Calibri (Body)"/>
            </a:endParaRPr>
          </a:p>
        </p:txBody>
      </p:sp>
      <p:sp>
        <p:nvSpPr>
          <p:cNvPr id="10" name="TextBox 9">
            <a:extLst>
              <a:ext uri="{FF2B5EF4-FFF2-40B4-BE49-F238E27FC236}">
                <a16:creationId xmlns:a16="http://schemas.microsoft.com/office/drawing/2014/main" id="{ACFF98D3-7415-3BA7-4F06-D59864EADF1D}"/>
              </a:ext>
            </a:extLst>
          </p:cNvPr>
          <p:cNvSpPr txBox="1"/>
          <p:nvPr/>
        </p:nvSpPr>
        <p:spPr>
          <a:xfrm>
            <a:off x="146305" y="1233119"/>
            <a:ext cx="5636046" cy="1754326"/>
          </a:xfrm>
          <a:prstGeom prst="rect">
            <a:avLst/>
          </a:prstGeom>
          <a:noFill/>
        </p:spPr>
        <p:txBody>
          <a:bodyPr wrap="square" rtlCol="0">
            <a:spAutoFit/>
          </a:bodyPr>
          <a:lstStyle/>
          <a:p>
            <a:r>
              <a:rPr lang="en-GB" dirty="0">
                <a:latin typeface="Calibri (Body)"/>
              </a:rPr>
              <a:t>The DQ departure window is large. Just need to get the PB launched. The return to base needs to be timed to get enough tide at DQ for PB haul out. The CYC club’s dinghy pontoon won’t be afloat at low tide and the Marina don’t like dinghies on their yacht pontoon. Better to wait at East Head for tide to rise before returning.</a:t>
            </a:r>
          </a:p>
        </p:txBody>
      </p:sp>
      <p:cxnSp>
        <p:nvCxnSpPr>
          <p:cNvPr id="13" name="Straight Connector 12">
            <a:extLst>
              <a:ext uri="{FF2B5EF4-FFF2-40B4-BE49-F238E27FC236}">
                <a16:creationId xmlns:a16="http://schemas.microsoft.com/office/drawing/2014/main" id="{2B5459B2-A011-B5C8-750D-E214DBC63E6D}"/>
              </a:ext>
            </a:extLst>
          </p:cNvPr>
          <p:cNvCxnSpPr>
            <a:cxnSpLocks/>
          </p:cNvCxnSpPr>
          <p:nvPr/>
        </p:nvCxnSpPr>
        <p:spPr>
          <a:xfrm flipV="1">
            <a:off x="2706647" y="3741983"/>
            <a:ext cx="0" cy="35481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94BCD6-6629-0FAC-212A-14489F1AF7F5}"/>
              </a:ext>
            </a:extLst>
          </p:cNvPr>
          <p:cNvCxnSpPr>
            <a:cxnSpLocks/>
          </p:cNvCxnSpPr>
          <p:nvPr/>
        </p:nvCxnSpPr>
        <p:spPr>
          <a:xfrm flipH="1">
            <a:off x="2706647" y="3741983"/>
            <a:ext cx="86521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A186F1-E97C-57A2-11B3-2BC327BFDA65}"/>
              </a:ext>
            </a:extLst>
          </p:cNvPr>
          <p:cNvSpPr txBox="1"/>
          <p:nvPr/>
        </p:nvSpPr>
        <p:spPr>
          <a:xfrm>
            <a:off x="2573490" y="2987552"/>
            <a:ext cx="1182457" cy="738664"/>
          </a:xfrm>
          <a:prstGeom prst="rect">
            <a:avLst/>
          </a:prstGeom>
          <a:solidFill>
            <a:srgbClr val="DEF6E7"/>
          </a:solidFill>
        </p:spPr>
        <p:txBody>
          <a:bodyPr wrap="square" rtlCol="0">
            <a:spAutoFit/>
          </a:bodyPr>
          <a:lstStyle/>
          <a:p>
            <a:r>
              <a:rPr lang="en-GB" sz="1400" dirty="0">
                <a:latin typeface="Calibri (Body)"/>
              </a:rPr>
              <a:t>Broad departure time window</a:t>
            </a:r>
          </a:p>
        </p:txBody>
      </p:sp>
      <p:sp>
        <p:nvSpPr>
          <p:cNvPr id="19" name="Arrow: Right 18">
            <a:extLst>
              <a:ext uri="{FF2B5EF4-FFF2-40B4-BE49-F238E27FC236}">
                <a16:creationId xmlns:a16="http://schemas.microsoft.com/office/drawing/2014/main" id="{E1D57D3D-9958-E5FB-2CCF-B20B7505984E}"/>
              </a:ext>
            </a:extLst>
          </p:cNvPr>
          <p:cNvSpPr/>
          <p:nvPr/>
        </p:nvSpPr>
        <p:spPr>
          <a:xfrm rot="5400000">
            <a:off x="7292433" y="4085592"/>
            <a:ext cx="444354"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20" name="Arrow: Right 19">
            <a:extLst>
              <a:ext uri="{FF2B5EF4-FFF2-40B4-BE49-F238E27FC236}">
                <a16:creationId xmlns:a16="http://schemas.microsoft.com/office/drawing/2014/main" id="{72D55DE1-2699-0D51-F741-949C97FC3DFC}"/>
              </a:ext>
            </a:extLst>
          </p:cNvPr>
          <p:cNvSpPr/>
          <p:nvPr/>
        </p:nvSpPr>
        <p:spPr>
          <a:xfrm rot="5400000">
            <a:off x="9561884" y="4092775"/>
            <a:ext cx="458723"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21" name="Arrow: Right 20">
            <a:extLst>
              <a:ext uri="{FF2B5EF4-FFF2-40B4-BE49-F238E27FC236}">
                <a16:creationId xmlns:a16="http://schemas.microsoft.com/office/drawing/2014/main" id="{B74671BB-23B6-177F-720C-1318584BFF78}"/>
              </a:ext>
            </a:extLst>
          </p:cNvPr>
          <p:cNvSpPr/>
          <p:nvPr/>
        </p:nvSpPr>
        <p:spPr>
          <a:xfrm rot="5400000">
            <a:off x="8571673" y="4080525"/>
            <a:ext cx="434228"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22" name="TextBox 21">
            <a:extLst>
              <a:ext uri="{FF2B5EF4-FFF2-40B4-BE49-F238E27FC236}">
                <a16:creationId xmlns:a16="http://schemas.microsoft.com/office/drawing/2014/main" id="{B32DA392-ECBE-F613-7F78-22B14CB1DE8F}"/>
              </a:ext>
            </a:extLst>
          </p:cNvPr>
          <p:cNvSpPr txBox="1"/>
          <p:nvPr/>
        </p:nvSpPr>
        <p:spPr>
          <a:xfrm rot="16200000">
            <a:off x="6847028" y="3947594"/>
            <a:ext cx="877175" cy="369332"/>
          </a:xfrm>
          <a:prstGeom prst="rect">
            <a:avLst/>
          </a:prstGeom>
          <a:noFill/>
        </p:spPr>
        <p:txBody>
          <a:bodyPr wrap="square" rtlCol="0">
            <a:spAutoFit/>
          </a:bodyPr>
          <a:lstStyle/>
          <a:p>
            <a:r>
              <a:rPr lang="en-GB" dirty="0">
                <a:latin typeface="Calibri (Body)"/>
              </a:rPr>
              <a:t>launch</a:t>
            </a:r>
          </a:p>
        </p:txBody>
      </p:sp>
      <p:sp>
        <p:nvSpPr>
          <p:cNvPr id="23" name="TextBox 22">
            <a:extLst>
              <a:ext uri="{FF2B5EF4-FFF2-40B4-BE49-F238E27FC236}">
                <a16:creationId xmlns:a16="http://schemas.microsoft.com/office/drawing/2014/main" id="{989A2218-41D7-CC6B-9E3F-562AF9D4F647}"/>
              </a:ext>
            </a:extLst>
          </p:cNvPr>
          <p:cNvSpPr txBox="1"/>
          <p:nvPr/>
        </p:nvSpPr>
        <p:spPr>
          <a:xfrm rot="16200000">
            <a:off x="8080939" y="3956303"/>
            <a:ext cx="842273" cy="369332"/>
          </a:xfrm>
          <a:prstGeom prst="rect">
            <a:avLst/>
          </a:prstGeom>
          <a:noFill/>
        </p:spPr>
        <p:txBody>
          <a:bodyPr wrap="square" rtlCol="0">
            <a:spAutoFit/>
          </a:bodyPr>
          <a:lstStyle/>
          <a:p>
            <a:r>
              <a:rPr lang="en-GB" dirty="0">
                <a:latin typeface="Calibri (Body)"/>
              </a:rPr>
              <a:t>lunch</a:t>
            </a:r>
          </a:p>
        </p:txBody>
      </p:sp>
      <p:sp>
        <p:nvSpPr>
          <p:cNvPr id="24" name="TextBox 23">
            <a:extLst>
              <a:ext uri="{FF2B5EF4-FFF2-40B4-BE49-F238E27FC236}">
                <a16:creationId xmlns:a16="http://schemas.microsoft.com/office/drawing/2014/main" id="{C0010684-6D3A-8DC9-7CDA-FDE6F9DAB9D6}"/>
              </a:ext>
            </a:extLst>
          </p:cNvPr>
          <p:cNvSpPr txBox="1"/>
          <p:nvPr/>
        </p:nvSpPr>
        <p:spPr>
          <a:xfrm rot="16200000">
            <a:off x="9052470" y="3887116"/>
            <a:ext cx="923330" cy="369332"/>
          </a:xfrm>
          <a:prstGeom prst="rect">
            <a:avLst/>
          </a:prstGeom>
          <a:noFill/>
        </p:spPr>
        <p:txBody>
          <a:bodyPr wrap="square" rtlCol="0">
            <a:spAutoFit/>
          </a:bodyPr>
          <a:lstStyle/>
          <a:p>
            <a:r>
              <a:rPr lang="en-GB" dirty="0">
                <a:latin typeface="Calibri (Body)"/>
              </a:rPr>
              <a:t>Haul</a:t>
            </a:r>
          </a:p>
        </p:txBody>
      </p:sp>
      <p:sp>
        <p:nvSpPr>
          <p:cNvPr id="25" name="TextBox 24">
            <a:extLst>
              <a:ext uri="{FF2B5EF4-FFF2-40B4-BE49-F238E27FC236}">
                <a16:creationId xmlns:a16="http://schemas.microsoft.com/office/drawing/2014/main" id="{08E28787-A7F7-F6F3-0792-DCD2ACF15D06}"/>
              </a:ext>
            </a:extLst>
          </p:cNvPr>
          <p:cNvSpPr txBox="1"/>
          <p:nvPr/>
        </p:nvSpPr>
        <p:spPr>
          <a:xfrm rot="16200000">
            <a:off x="10725091" y="4271635"/>
            <a:ext cx="1343690" cy="369332"/>
          </a:xfrm>
          <a:prstGeom prst="rect">
            <a:avLst/>
          </a:prstGeom>
          <a:noFill/>
        </p:spPr>
        <p:txBody>
          <a:bodyPr wrap="square" rtlCol="0">
            <a:spAutoFit/>
          </a:bodyPr>
          <a:lstStyle/>
          <a:p>
            <a:r>
              <a:rPr lang="en-GB" dirty="0">
                <a:latin typeface="Calibri (Body)"/>
              </a:rPr>
              <a:t>&lt;2.5m tide</a:t>
            </a:r>
          </a:p>
        </p:txBody>
      </p:sp>
      <p:sp>
        <p:nvSpPr>
          <p:cNvPr id="26" name="Arrow: Right 25">
            <a:extLst>
              <a:ext uri="{FF2B5EF4-FFF2-40B4-BE49-F238E27FC236}">
                <a16:creationId xmlns:a16="http://schemas.microsoft.com/office/drawing/2014/main" id="{79CBBE12-CD57-BE71-37AE-5FD75A90534B}"/>
              </a:ext>
            </a:extLst>
          </p:cNvPr>
          <p:cNvSpPr/>
          <p:nvPr/>
        </p:nvSpPr>
        <p:spPr>
          <a:xfrm rot="10800000">
            <a:off x="11057645" y="5053546"/>
            <a:ext cx="583783"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cxnSp>
        <p:nvCxnSpPr>
          <p:cNvPr id="28" name="Straight Connector 27">
            <a:extLst>
              <a:ext uri="{FF2B5EF4-FFF2-40B4-BE49-F238E27FC236}">
                <a16:creationId xmlns:a16="http://schemas.microsoft.com/office/drawing/2014/main" id="{6FC26439-F7AE-5E88-66EF-0C5D6B42965F}"/>
              </a:ext>
            </a:extLst>
          </p:cNvPr>
          <p:cNvCxnSpPr>
            <a:cxnSpLocks/>
          </p:cNvCxnSpPr>
          <p:nvPr/>
        </p:nvCxnSpPr>
        <p:spPr>
          <a:xfrm flipV="1">
            <a:off x="3571865" y="3740022"/>
            <a:ext cx="0" cy="35481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6512E1A1-0C52-EEE8-3A1E-C6BDFA37C89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685039" y="1446342"/>
            <a:ext cx="4034417" cy="2271755"/>
          </a:xfrm>
          <a:prstGeom prst="rect">
            <a:avLst/>
          </a:prstGeom>
        </p:spPr>
      </p:pic>
      <p:cxnSp>
        <p:nvCxnSpPr>
          <p:cNvPr id="43" name="Straight Arrow Connector 42">
            <a:extLst>
              <a:ext uri="{FF2B5EF4-FFF2-40B4-BE49-F238E27FC236}">
                <a16:creationId xmlns:a16="http://schemas.microsoft.com/office/drawing/2014/main" id="{7284D82F-A7C0-12A6-1AAF-9970CCAE6D36}"/>
              </a:ext>
            </a:extLst>
          </p:cNvPr>
          <p:cNvCxnSpPr>
            <a:cxnSpLocks/>
          </p:cNvCxnSpPr>
          <p:nvPr/>
        </p:nvCxnSpPr>
        <p:spPr>
          <a:xfrm flipH="1" flipV="1">
            <a:off x="11041499" y="1828800"/>
            <a:ext cx="16146" cy="1324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D577DE2-8804-B501-0C3E-2EBE8ED64F85}"/>
              </a:ext>
            </a:extLst>
          </p:cNvPr>
          <p:cNvSpPr txBox="1"/>
          <p:nvPr/>
        </p:nvSpPr>
        <p:spPr>
          <a:xfrm>
            <a:off x="11070359" y="2006182"/>
            <a:ext cx="818267" cy="646331"/>
          </a:xfrm>
          <a:prstGeom prst="rect">
            <a:avLst/>
          </a:prstGeom>
          <a:noFill/>
        </p:spPr>
        <p:txBody>
          <a:bodyPr wrap="square" rtlCol="0">
            <a:spAutoFit/>
          </a:bodyPr>
          <a:lstStyle/>
          <a:p>
            <a:r>
              <a:rPr lang="en-GB" dirty="0"/>
              <a:t>+1hr extra</a:t>
            </a:r>
          </a:p>
        </p:txBody>
      </p:sp>
      <p:cxnSp>
        <p:nvCxnSpPr>
          <p:cNvPr id="46" name="Straight Connector 45">
            <a:extLst>
              <a:ext uri="{FF2B5EF4-FFF2-40B4-BE49-F238E27FC236}">
                <a16:creationId xmlns:a16="http://schemas.microsoft.com/office/drawing/2014/main" id="{D5FBADB6-51C1-F281-5139-F9B066277E48}"/>
              </a:ext>
            </a:extLst>
          </p:cNvPr>
          <p:cNvCxnSpPr>
            <a:cxnSpLocks/>
          </p:cNvCxnSpPr>
          <p:nvPr/>
        </p:nvCxnSpPr>
        <p:spPr>
          <a:xfrm flipV="1">
            <a:off x="6731089" y="3153242"/>
            <a:ext cx="4262008" cy="213"/>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B955111-FF45-18ED-D09C-E1DD1A6BEC5D}"/>
              </a:ext>
            </a:extLst>
          </p:cNvPr>
          <p:cNvSpPr txBox="1"/>
          <p:nvPr/>
        </p:nvSpPr>
        <p:spPr>
          <a:xfrm>
            <a:off x="6440187" y="1130640"/>
            <a:ext cx="5407625" cy="369332"/>
          </a:xfrm>
          <a:prstGeom prst="rect">
            <a:avLst/>
          </a:prstGeom>
          <a:noFill/>
        </p:spPr>
        <p:txBody>
          <a:bodyPr wrap="square" rtlCol="0">
            <a:spAutoFit/>
          </a:bodyPr>
          <a:lstStyle/>
          <a:p>
            <a:r>
              <a:rPr lang="en-GB" dirty="0"/>
              <a:t>The journey time is about is between 6.4hrs and 7.2hrs</a:t>
            </a:r>
          </a:p>
        </p:txBody>
      </p:sp>
      <p:sp>
        <p:nvSpPr>
          <p:cNvPr id="2" name="TextBox 1">
            <a:extLst>
              <a:ext uri="{FF2B5EF4-FFF2-40B4-BE49-F238E27FC236}">
                <a16:creationId xmlns:a16="http://schemas.microsoft.com/office/drawing/2014/main" id="{3345B870-64C7-DB65-3D9C-8B9EEA801D74}"/>
              </a:ext>
            </a:extLst>
          </p:cNvPr>
          <p:cNvSpPr txBox="1"/>
          <p:nvPr/>
        </p:nvSpPr>
        <p:spPr>
          <a:xfrm>
            <a:off x="3742375" y="2987312"/>
            <a:ext cx="1742953" cy="738664"/>
          </a:xfrm>
          <a:prstGeom prst="rect">
            <a:avLst/>
          </a:prstGeom>
          <a:solidFill>
            <a:srgbClr val="DEF6E7"/>
          </a:solidFill>
        </p:spPr>
        <p:txBody>
          <a:bodyPr wrap="square" rtlCol="0">
            <a:spAutoFit/>
          </a:bodyPr>
          <a:lstStyle/>
          <a:p>
            <a:r>
              <a:rPr lang="en-GB" sz="1400" dirty="0"/>
              <a:t>OK = enough tide upon return to haul PB out </a:t>
            </a:r>
          </a:p>
        </p:txBody>
      </p:sp>
    </p:spTree>
    <p:extLst>
      <p:ext uri="{BB962C8B-B14F-4D97-AF65-F5344CB8AC3E}">
        <p14:creationId xmlns:p14="http://schemas.microsoft.com/office/powerpoint/2010/main" val="363639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Forms, guidance &amp; local contacts</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Text 3"/>
          <p:cNvSpPr/>
          <p:nvPr/>
        </p:nvSpPr>
        <p:spPr>
          <a:xfrm>
            <a:off x="640080" y="960120"/>
            <a:ext cx="5486400" cy="365760"/>
          </a:xfrm>
          <a:prstGeom prst="rect">
            <a:avLst/>
          </a:prstGeom>
          <a:noFill/>
          <a:ln/>
        </p:spPr>
        <p:txBody>
          <a:bodyPr wrap="square" rtlCol="0" anchor="ctr"/>
          <a:lstStyle/>
          <a:p>
            <a:pPr marL="0" indent="0">
              <a:buNone/>
            </a:pPr>
            <a:r>
              <a:rPr lang="en-US" sz="1600" b="1" dirty="0">
                <a:solidFill>
                  <a:srgbClr val="0F2942"/>
                </a:solidFill>
                <a:latin typeface="Calibri (Body)"/>
                <a:ea typeface="Cambria" pitchFamily="34" charset="-122"/>
                <a:cs typeface="Cambria" pitchFamily="34" charset="-120"/>
              </a:rPr>
              <a:t>Forms &amp; guidance</a:t>
            </a:r>
            <a:endParaRPr lang="en-US" sz="1600" dirty="0">
              <a:latin typeface="Calibri (Body)"/>
            </a:endParaRPr>
          </a:p>
        </p:txBody>
      </p:sp>
      <p:sp>
        <p:nvSpPr>
          <p:cNvPr id="12" name="Shape 10"/>
          <p:cNvSpPr/>
          <p:nvPr/>
        </p:nvSpPr>
        <p:spPr>
          <a:xfrm>
            <a:off x="640080" y="1431502"/>
            <a:ext cx="5486400" cy="50292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3" name="Text 11"/>
          <p:cNvSpPr/>
          <p:nvPr/>
        </p:nvSpPr>
        <p:spPr>
          <a:xfrm>
            <a:off x="777240" y="1431502"/>
            <a:ext cx="2743200" cy="50292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Risk Assessment template</a:t>
            </a:r>
            <a:endParaRPr lang="en-US" sz="1100" dirty="0">
              <a:latin typeface="Calibri (Body)"/>
            </a:endParaRPr>
          </a:p>
        </p:txBody>
      </p:sp>
      <p:sp>
        <p:nvSpPr>
          <p:cNvPr id="14" name="Text 12"/>
          <p:cNvSpPr/>
          <p:nvPr/>
        </p:nvSpPr>
        <p:spPr>
          <a:xfrm>
            <a:off x="3520440" y="1431502"/>
            <a:ext cx="2468880" cy="502920"/>
          </a:xfrm>
          <a:prstGeom prst="rect">
            <a:avLst/>
          </a:prstGeom>
          <a:noFill/>
          <a:ln/>
        </p:spPr>
        <p:txBody>
          <a:bodyPr wrap="square" lIns="0" tIns="0" rIns="0" bIns="0" rtlCol="0" anchor="ctr"/>
          <a:lstStyle/>
          <a:p>
            <a:pPr marL="0" indent="0">
              <a:buNone/>
            </a:pPr>
            <a:r>
              <a:rPr lang="en-US" sz="1000" i="1" dirty="0">
                <a:solidFill>
                  <a:srgbClr val="202830"/>
                </a:solidFill>
                <a:latin typeface="Calibri (Body)"/>
                <a:ea typeface="Calibri" pitchFamily="34" charset="-122"/>
                <a:cs typeface="Calibri" pitchFamily="34" charset="-120"/>
              </a:rPr>
              <a:t>Sail Leaders — completed before launch</a:t>
            </a:r>
            <a:endParaRPr lang="en-US" sz="1000" dirty="0">
              <a:latin typeface="Calibri (Body)"/>
            </a:endParaRPr>
          </a:p>
        </p:txBody>
      </p:sp>
      <p:sp>
        <p:nvSpPr>
          <p:cNvPr id="15" name="Shape 13"/>
          <p:cNvSpPr/>
          <p:nvPr/>
        </p:nvSpPr>
        <p:spPr>
          <a:xfrm>
            <a:off x="640080" y="1998430"/>
            <a:ext cx="5486400" cy="50292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6" name="Text 14"/>
          <p:cNvSpPr/>
          <p:nvPr/>
        </p:nvSpPr>
        <p:spPr>
          <a:xfrm>
            <a:off x="777240" y="1998430"/>
            <a:ext cx="2743200" cy="50292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On-the-day attendance sheet</a:t>
            </a:r>
            <a:endParaRPr lang="en-US" sz="1100" dirty="0">
              <a:latin typeface="Calibri (Body)"/>
            </a:endParaRPr>
          </a:p>
        </p:txBody>
      </p:sp>
      <p:sp>
        <p:nvSpPr>
          <p:cNvPr id="17" name="Text 15"/>
          <p:cNvSpPr/>
          <p:nvPr/>
        </p:nvSpPr>
        <p:spPr>
          <a:xfrm>
            <a:off x="3520440" y="1998430"/>
            <a:ext cx="2468880" cy="502920"/>
          </a:xfrm>
          <a:prstGeom prst="rect">
            <a:avLst/>
          </a:prstGeom>
          <a:noFill/>
          <a:ln/>
        </p:spPr>
        <p:txBody>
          <a:bodyPr wrap="square" lIns="0" tIns="0" rIns="0" bIns="0" rtlCol="0" anchor="ctr"/>
          <a:lstStyle/>
          <a:p>
            <a:pPr marL="0" indent="0">
              <a:buNone/>
            </a:pPr>
            <a:r>
              <a:rPr lang="en-US" sz="1000" i="1" dirty="0">
                <a:solidFill>
                  <a:srgbClr val="202830"/>
                </a:solidFill>
                <a:latin typeface="Calibri (Body)"/>
                <a:ea typeface="Calibri" pitchFamily="34" charset="-122"/>
                <a:cs typeface="Calibri" pitchFamily="34" charset="-120"/>
              </a:rPr>
              <a:t>Sign on at the briefing, DQSC white board</a:t>
            </a:r>
            <a:endParaRPr lang="en-US" sz="1000" dirty="0">
              <a:latin typeface="Calibri (Body)"/>
            </a:endParaRPr>
          </a:p>
        </p:txBody>
      </p:sp>
      <p:sp>
        <p:nvSpPr>
          <p:cNvPr id="24" name="Shape 22"/>
          <p:cNvSpPr/>
          <p:nvPr/>
        </p:nvSpPr>
        <p:spPr>
          <a:xfrm>
            <a:off x="640080" y="4818888"/>
            <a:ext cx="5486400" cy="50292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25" name="Text 23"/>
          <p:cNvSpPr/>
          <p:nvPr/>
        </p:nvSpPr>
        <p:spPr>
          <a:xfrm>
            <a:off x="777240" y="4818888"/>
            <a:ext cx="2743200" cy="50292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Incident report form</a:t>
            </a:r>
            <a:endParaRPr lang="en-US" sz="1100" dirty="0">
              <a:latin typeface="Calibri (Body)"/>
            </a:endParaRPr>
          </a:p>
        </p:txBody>
      </p:sp>
      <p:sp>
        <p:nvSpPr>
          <p:cNvPr id="26" name="Text 24"/>
          <p:cNvSpPr/>
          <p:nvPr/>
        </p:nvSpPr>
        <p:spPr>
          <a:xfrm>
            <a:off x="3520440" y="4818888"/>
            <a:ext cx="2468880" cy="502920"/>
          </a:xfrm>
          <a:prstGeom prst="rect">
            <a:avLst/>
          </a:prstGeom>
          <a:noFill/>
          <a:ln/>
        </p:spPr>
        <p:txBody>
          <a:bodyPr wrap="square" lIns="0" tIns="0" rIns="0" bIns="0" rtlCol="0" anchor="ctr"/>
          <a:lstStyle/>
          <a:p>
            <a:pPr marL="0" indent="0">
              <a:buNone/>
            </a:pPr>
            <a:r>
              <a:rPr lang="en-US" sz="1000" i="1" dirty="0">
                <a:solidFill>
                  <a:srgbClr val="202830"/>
                </a:solidFill>
                <a:latin typeface="Calibri (Body)"/>
                <a:ea typeface="Calibri" pitchFamily="34" charset="-122"/>
                <a:cs typeface="Calibri" pitchFamily="34" charset="-120"/>
              </a:rPr>
              <a:t>Within 48 hours of any incident</a:t>
            </a:r>
            <a:endParaRPr lang="en-US" sz="1000" dirty="0">
              <a:latin typeface="Calibri (Body)"/>
            </a:endParaRPr>
          </a:p>
        </p:txBody>
      </p:sp>
      <p:sp>
        <p:nvSpPr>
          <p:cNvPr id="27" name="Text 25"/>
          <p:cNvSpPr/>
          <p:nvPr/>
        </p:nvSpPr>
        <p:spPr>
          <a:xfrm>
            <a:off x="6400800" y="960120"/>
            <a:ext cx="5486400" cy="365760"/>
          </a:xfrm>
          <a:prstGeom prst="rect">
            <a:avLst/>
          </a:prstGeom>
          <a:noFill/>
          <a:ln/>
        </p:spPr>
        <p:txBody>
          <a:bodyPr wrap="square" rtlCol="0" anchor="ctr"/>
          <a:lstStyle/>
          <a:p>
            <a:pPr marL="0" indent="0">
              <a:buNone/>
            </a:pPr>
            <a:r>
              <a:rPr lang="en-US" sz="1600" b="1" dirty="0">
                <a:solidFill>
                  <a:srgbClr val="0F2942"/>
                </a:solidFill>
                <a:latin typeface="Calibri (Body)"/>
                <a:ea typeface="Cambria" pitchFamily="34" charset="-122"/>
                <a:cs typeface="Cambria" pitchFamily="34" charset="-120"/>
              </a:rPr>
              <a:t>Local contacts</a:t>
            </a:r>
            <a:endParaRPr lang="en-US" sz="1600" dirty="0">
              <a:latin typeface="Calibri (Body)"/>
            </a:endParaRPr>
          </a:p>
        </p:txBody>
      </p:sp>
      <p:sp>
        <p:nvSpPr>
          <p:cNvPr id="28" name="Shape 26"/>
          <p:cNvSpPr/>
          <p:nvPr/>
        </p:nvSpPr>
        <p:spPr>
          <a:xfrm>
            <a:off x="6400800" y="1417320"/>
            <a:ext cx="5486400" cy="41148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29" name="Text 27"/>
          <p:cNvSpPr/>
          <p:nvPr/>
        </p:nvSpPr>
        <p:spPr>
          <a:xfrm>
            <a:off x="6537960" y="14173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Chichester Harbour Master</a:t>
            </a:r>
            <a:endParaRPr lang="en-US" sz="1050" dirty="0">
              <a:latin typeface="Calibri (Body)"/>
            </a:endParaRPr>
          </a:p>
        </p:txBody>
      </p:sp>
      <p:sp>
        <p:nvSpPr>
          <p:cNvPr id="30" name="Text 28"/>
          <p:cNvSpPr/>
          <p:nvPr/>
        </p:nvSpPr>
        <p:spPr>
          <a:xfrm>
            <a:off x="8915400" y="14173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01243 512301 · VHF Ch 14</a:t>
            </a:r>
            <a:endParaRPr lang="en-US" sz="1000" dirty="0">
              <a:latin typeface="Calibri (Body)"/>
            </a:endParaRPr>
          </a:p>
        </p:txBody>
      </p:sp>
      <p:sp>
        <p:nvSpPr>
          <p:cNvPr id="31" name="Shape 29"/>
          <p:cNvSpPr/>
          <p:nvPr/>
        </p:nvSpPr>
        <p:spPr>
          <a:xfrm>
            <a:off x="6400800" y="1874520"/>
            <a:ext cx="5486400" cy="41148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32" name="Text 30"/>
          <p:cNvSpPr/>
          <p:nvPr/>
        </p:nvSpPr>
        <p:spPr>
          <a:xfrm>
            <a:off x="6537960" y="18745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Itchenor Harbour Office</a:t>
            </a:r>
            <a:endParaRPr lang="en-US" sz="1050" dirty="0">
              <a:latin typeface="Calibri (Body)"/>
            </a:endParaRPr>
          </a:p>
        </p:txBody>
      </p:sp>
      <p:sp>
        <p:nvSpPr>
          <p:cNvPr id="33" name="Text 31"/>
          <p:cNvSpPr/>
          <p:nvPr/>
        </p:nvSpPr>
        <p:spPr>
          <a:xfrm>
            <a:off x="8915400" y="18745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01243 512573 · VHF Ch 14</a:t>
            </a:r>
            <a:endParaRPr lang="en-US" sz="1000" dirty="0">
              <a:latin typeface="Calibri (Body)"/>
            </a:endParaRPr>
          </a:p>
        </p:txBody>
      </p:sp>
      <p:sp>
        <p:nvSpPr>
          <p:cNvPr id="34" name="Shape 32"/>
          <p:cNvSpPr/>
          <p:nvPr/>
        </p:nvSpPr>
        <p:spPr>
          <a:xfrm>
            <a:off x="6400800" y="2331720"/>
            <a:ext cx="5486400" cy="41148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35" name="Text 33"/>
          <p:cNvSpPr/>
          <p:nvPr/>
        </p:nvSpPr>
        <p:spPr>
          <a:xfrm>
            <a:off x="6537960" y="23317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Solent Coastguard</a:t>
            </a:r>
            <a:endParaRPr lang="en-US" sz="1050" dirty="0">
              <a:latin typeface="Calibri (Body)"/>
            </a:endParaRPr>
          </a:p>
        </p:txBody>
      </p:sp>
      <p:sp>
        <p:nvSpPr>
          <p:cNvPr id="36" name="Text 34"/>
          <p:cNvSpPr/>
          <p:nvPr/>
        </p:nvSpPr>
        <p:spPr>
          <a:xfrm>
            <a:off x="8915400" y="23317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023 9255 2100 · VHF Ch 16</a:t>
            </a:r>
            <a:endParaRPr lang="en-US" sz="1000" dirty="0">
              <a:latin typeface="Calibri (Body)"/>
            </a:endParaRPr>
          </a:p>
        </p:txBody>
      </p:sp>
      <p:sp>
        <p:nvSpPr>
          <p:cNvPr id="37" name="Shape 35"/>
          <p:cNvSpPr/>
          <p:nvPr/>
        </p:nvSpPr>
        <p:spPr>
          <a:xfrm>
            <a:off x="6400800" y="2788920"/>
            <a:ext cx="5486400" cy="41148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38" name="Text 36"/>
          <p:cNvSpPr/>
          <p:nvPr/>
        </p:nvSpPr>
        <p:spPr>
          <a:xfrm>
            <a:off x="6537960" y="27889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Sailability (DQSC)</a:t>
            </a:r>
            <a:endParaRPr lang="en-US" sz="1050" dirty="0">
              <a:latin typeface="Calibri (Body)"/>
            </a:endParaRPr>
          </a:p>
        </p:txBody>
      </p:sp>
      <p:sp>
        <p:nvSpPr>
          <p:cNvPr id="39" name="Text 37"/>
          <p:cNvSpPr/>
          <p:nvPr/>
        </p:nvSpPr>
        <p:spPr>
          <a:xfrm>
            <a:off x="8915400" y="27889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Through club office</a:t>
            </a:r>
            <a:endParaRPr lang="en-US" sz="1000" dirty="0">
              <a:latin typeface="Calibri (Body)"/>
            </a:endParaRPr>
          </a:p>
        </p:txBody>
      </p:sp>
      <p:sp>
        <p:nvSpPr>
          <p:cNvPr id="40" name="Shape 38"/>
          <p:cNvSpPr/>
          <p:nvPr/>
        </p:nvSpPr>
        <p:spPr>
          <a:xfrm>
            <a:off x="6400800" y="3246120"/>
            <a:ext cx="5486400" cy="41148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41" name="Text 39"/>
          <p:cNvSpPr/>
          <p:nvPr/>
        </p:nvSpPr>
        <p:spPr>
          <a:xfrm>
            <a:off x="6537960" y="32461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HM Coastguard (emergency)</a:t>
            </a:r>
            <a:endParaRPr lang="en-US" sz="1050" dirty="0">
              <a:latin typeface="Calibri (Body)"/>
            </a:endParaRPr>
          </a:p>
        </p:txBody>
      </p:sp>
      <p:sp>
        <p:nvSpPr>
          <p:cNvPr id="42" name="Text 40"/>
          <p:cNvSpPr/>
          <p:nvPr/>
        </p:nvSpPr>
        <p:spPr>
          <a:xfrm>
            <a:off x="8915400" y="32461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999 — ask for Coastguard</a:t>
            </a:r>
            <a:endParaRPr lang="en-US" sz="1000" dirty="0">
              <a:latin typeface="Calibri (Body)"/>
            </a:endParaRPr>
          </a:p>
        </p:txBody>
      </p:sp>
      <p:sp>
        <p:nvSpPr>
          <p:cNvPr id="43" name="Shape 41"/>
          <p:cNvSpPr/>
          <p:nvPr/>
        </p:nvSpPr>
        <p:spPr>
          <a:xfrm>
            <a:off x="6400800" y="3703320"/>
            <a:ext cx="5486400" cy="41148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44" name="Text 42"/>
          <p:cNvSpPr/>
          <p:nvPr/>
        </p:nvSpPr>
        <p:spPr>
          <a:xfrm>
            <a:off x="6537960" y="37033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DQSC Bosun</a:t>
            </a:r>
            <a:endParaRPr lang="en-US" sz="1050" dirty="0">
              <a:latin typeface="Calibri (Body)"/>
            </a:endParaRPr>
          </a:p>
        </p:txBody>
      </p:sp>
      <p:sp>
        <p:nvSpPr>
          <p:cNvPr id="45" name="Text 43"/>
          <p:cNvSpPr/>
          <p:nvPr/>
        </p:nvSpPr>
        <p:spPr>
          <a:xfrm>
            <a:off x="8915400" y="37033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Via the club website</a:t>
            </a:r>
            <a:endParaRPr lang="en-US" sz="1000" dirty="0">
              <a:latin typeface="Calibri (Body)"/>
            </a:endParaRPr>
          </a:p>
        </p:txBody>
      </p:sp>
      <p:sp>
        <p:nvSpPr>
          <p:cNvPr id="46" name="Shape 44"/>
          <p:cNvSpPr/>
          <p:nvPr/>
        </p:nvSpPr>
        <p:spPr>
          <a:xfrm>
            <a:off x="6400800" y="4160520"/>
            <a:ext cx="5486400" cy="41148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47" name="Text 45"/>
          <p:cNvSpPr/>
          <p:nvPr/>
        </p:nvSpPr>
        <p:spPr>
          <a:xfrm>
            <a:off x="6537960" y="41605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DQSC Shore Support (duty)</a:t>
            </a:r>
            <a:endParaRPr lang="en-US" sz="1050" dirty="0">
              <a:latin typeface="Calibri (Body)"/>
            </a:endParaRPr>
          </a:p>
        </p:txBody>
      </p:sp>
      <p:sp>
        <p:nvSpPr>
          <p:cNvPr id="48" name="Text 46"/>
          <p:cNvSpPr/>
          <p:nvPr/>
        </p:nvSpPr>
        <p:spPr>
          <a:xfrm>
            <a:off x="8915400" y="41605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Confirmed at the briefing</a:t>
            </a:r>
            <a:endParaRPr lang="en-US" sz="1000" dirty="0">
              <a:latin typeface="Calibri (Body)"/>
            </a:endParaRPr>
          </a:p>
        </p:txBody>
      </p:sp>
      <p:sp>
        <p:nvSpPr>
          <p:cNvPr id="49" name="Shape 47"/>
          <p:cNvSpPr/>
          <p:nvPr/>
        </p:nvSpPr>
        <p:spPr>
          <a:xfrm>
            <a:off x="6400800" y="4617720"/>
            <a:ext cx="5486400" cy="41148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53" name="Text 51"/>
          <p:cNvSpPr/>
          <p:nvPr/>
        </p:nvSpPr>
        <p:spPr>
          <a:xfrm>
            <a:off x="6537960" y="4617720"/>
            <a:ext cx="2377440" cy="411480"/>
          </a:xfrm>
          <a:prstGeom prst="rect">
            <a:avLst/>
          </a:prstGeom>
          <a:noFill/>
          <a:ln/>
        </p:spPr>
        <p:txBody>
          <a:bodyPr wrap="square" lIns="0" tIns="0" rIns="0" bIns="0" rtlCol="0" anchor="ctr"/>
          <a:lstStyle/>
          <a:p>
            <a:pPr marL="0" indent="0">
              <a:buNone/>
            </a:pPr>
            <a:r>
              <a:rPr lang="en-US" sz="1050" b="1" dirty="0">
                <a:solidFill>
                  <a:srgbClr val="0F2942"/>
                </a:solidFill>
                <a:latin typeface="Calibri (Body)"/>
                <a:ea typeface="Calibri" pitchFamily="34" charset="-122"/>
                <a:cs typeface="Calibri" pitchFamily="34" charset="-120"/>
              </a:rPr>
              <a:t>Bosham Sailing Club</a:t>
            </a:r>
            <a:endParaRPr lang="en-US" sz="1050" dirty="0">
              <a:latin typeface="Calibri (Body)"/>
            </a:endParaRPr>
          </a:p>
        </p:txBody>
      </p:sp>
      <p:sp>
        <p:nvSpPr>
          <p:cNvPr id="54" name="Text 52"/>
          <p:cNvSpPr/>
          <p:nvPr/>
        </p:nvSpPr>
        <p:spPr>
          <a:xfrm>
            <a:off x="8915400" y="4617720"/>
            <a:ext cx="2834640" cy="411480"/>
          </a:xfrm>
          <a:prstGeom prst="rect">
            <a:avLst/>
          </a:prstGeom>
          <a:noFill/>
          <a:ln/>
        </p:spPr>
        <p:txBody>
          <a:bodyPr wrap="square" lIns="0" tIns="0" rIns="0" bIns="0" rtlCol="0" anchor="ctr"/>
          <a:lstStyle/>
          <a:p>
            <a:pPr marL="0" indent="0">
              <a:buNone/>
            </a:pPr>
            <a:r>
              <a:rPr lang="en-US" sz="1000" dirty="0">
                <a:solidFill>
                  <a:srgbClr val="202830"/>
                </a:solidFill>
                <a:latin typeface="Calibri (Body)"/>
                <a:ea typeface="Calibri" pitchFamily="34" charset="-122"/>
                <a:cs typeface="Calibri" pitchFamily="34" charset="-120"/>
              </a:rPr>
              <a:t>01243 572341</a:t>
            </a:r>
            <a:endParaRPr lang="en-US" sz="1000" dirty="0">
              <a:latin typeface="Calibri (Body)"/>
            </a:endParaRPr>
          </a:p>
        </p:txBody>
      </p:sp>
      <p:sp>
        <p:nvSpPr>
          <p:cNvPr id="58" name="Text 5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59"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60" name="Text 5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14</a:t>
            </a:r>
            <a:endParaRPr lang="en-US" sz="900" dirty="0">
              <a:latin typeface="Calibri (Bod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Aim of DQSC Adventure Sailing</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Text 3"/>
          <p:cNvSpPr/>
          <p:nvPr/>
        </p:nvSpPr>
        <p:spPr>
          <a:xfrm>
            <a:off x="640080" y="1097280"/>
            <a:ext cx="10972800" cy="1005840"/>
          </a:xfrm>
          <a:prstGeom prst="rect">
            <a:avLst/>
          </a:prstGeom>
          <a:noFill/>
          <a:ln/>
        </p:spPr>
        <p:txBody>
          <a:bodyPr wrap="square" rtlCol="0" anchor="t"/>
          <a:lstStyle/>
          <a:p>
            <a:pPr marL="0" indent="0">
              <a:buNone/>
            </a:pPr>
            <a:r>
              <a:rPr lang="en-US" sz="1600" i="1" dirty="0">
                <a:solidFill>
                  <a:srgbClr val="0F2942"/>
                </a:solidFill>
                <a:latin typeface="Calibri (Body)"/>
                <a:ea typeface="Cambria" pitchFamily="34" charset="-122"/>
                <a:cs typeface="Cambria" pitchFamily="34" charset="-120"/>
              </a:rPr>
              <a:t>To take dinghy sailors out of the racing arena and onto the wider waters of Chichester Harbour and the Solent — in good company, with proper support, and with the confidence that comes from a well-planned passage.</a:t>
            </a:r>
            <a:endParaRPr lang="en-US" sz="1600" dirty="0">
              <a:latin typeface="Calibri (Body)"/>
            </a:endParaRPr>
          </a:p>
        </p:txBody>
      </p:sp>
      <p:sp>
        <p:nvSpPr>
          <p:cNvPr id="6" name="Shape 4"/>
          <p:cNvSpPr/>
          <p:nvPr/>
        </p:nvSpPr>
        <p:spPr>
          <a:xfrm>
            <a:off x="640080" y="2286000"/>
            <a:ext cx="3566160" cy="3383280"/>
          </a:xfrm>
          <a:prstGeom prst="rect">
            <a:avLst/>
          </a:prstGeom>
          <a:solidFill>
            <a:srgbClr val="F5F0E1"/>
          </a:solidFill>
          <a:ln/>
        </p:spPr>
        <p:txBody>
          <a:bodyPr/>
          <a:lstStyle/>
          <a:p>
            <a:endParaRPr lang="en-GB">
              <a:latin typeface="Calibri (Body)"/>
            </a:endParaRPr>
          </a:p>
        </p:txBody>
      </p:sp>
      <p:sp>
        <p:nvSpPr>
          <p:cNvPr id="7" name="Shape 5"/>
          <p:cNvSpPr/>
          <p:nvPr/>
        </p:nvSpPr>
        <p:spPr>
          <a:xfrm>
            <a:off x="640080" y="2286000"/>
            <a:ext cx="3566160" cy="457200"/>
          </a:xfrm>
          <a:prstGeom prst="rect">
            <a:avLst/>
          </a:prstGeom>
          <a:solidFill>
            <a:srgbClr val="0F2942"/>
          </a:solidFill>
          <a:ln/>
        </p:spPr>
        <p:txBody>
          <a:bodyPr/>
          <a:lstStyle/>
          <a:p>
            <a:endParaRPr lang="en-GB">
              <a:latin typeface="Calibri (Body)"/>
            </a:endParaRPr>
          </a:p>
        </p:txBody>
      </p:sp>
      <p:sp>
        <p:nvSpPr>
          <p:cNvPr id="8" name="Text 6"/>
          <p:cNvSpPr/>
          <p:nvPr/>
        </p:nvSpPr>
        <p:spPr>
          <a:xfrm>
            <a:off x="822960" y="2331720"/>
            <a:ext cx="3383280" cy="365760"/>
          </a:xfrm>
          <a:prstGeom prst="rect">
            <a:avLst/>
          </a:prstGeom>
          <a:noFill/>
          <a:ln/>
        </p:spPr>
        <p:txBody>
          <a:bodyPr wrap="square" lIns="0" tIns="0" rIns="0" bIns="0" rtlCol="0" anchor="ctr"/>
          <a:lstStyle/>
          <a:p>
            <a:pPr marL="0" indent="0">
              <a:buNone/>
            </a:pPr>
            <a:r>
              <a:rPr lang="en-US" sz="1500" b="1" dirty="0">
                <a:solidFill>
                  <a:srgbClr val="E9A800"/>
                </a:solidFill>
                <a:latin typeface="Calibri (Body)"/>
                <a:ea typeface="Calibri" pitchFamily="34" charset="-122"/>
                <a:cs typeface="Calibri" pitchFamily="34" charset="-120"/>
              </a:rPr>
              <a:t>Build confidence</a:t>
            </a:r>
            <a:endParaRPr lang="en-US" sz="1500" dirty="0">
              <a:latin typeface="Calibri (Body)"/>
            </a:endParaRPr>
          </a:p>
        </p:txBody>
      </p:sp>
      <p:sp>
        <p:nvSpPr>
          <p:cNvPr id="9" name="Text 7"/>
          <p:cNvSpPr/>
          <p:nvPr/>
        </p:nvSpPr>
        <p:spPr>
          <a:xfrm>
            <a:off x="868680" y="2880360"/>
            <a:ext cx="3200400" cy="2560320"/>
          </a:xfrm>
          <a:prstGeom prst="rect">
            <a:avLst/>
          </a:prstGeom>
          <a:noFill/>
          <a:ln/>
        </p:spPr>
        <p:txBody>
          <a:bodyPr wrap="square" rtlCol="0" anchor="t"/>
          <a:lstStyle/>
          <a:p>
            <a:pPr marL="0" indent="0">
              <a:buNone/>
            </a:pPr>
            <a:r>
              <a:rPr lang="en-US" sz="1200" dirty="0">
                <a:solidFill>
                  <a:srgbClr val="202830"/>
                </a:solidFill>
                <a:latin typeface="Calibri (Body)"/>
                <a:ea typeface="Calibri" pitchFamily="34" charset="-122"/>
                <a:cs typeface="Calibri" pitchFamily="34" charset="-120"/>
              </a:rPr>
              <a:t>Take the skills learned on club nights and apply them in real wind, real tide, and over real distance. Each trip stretches a sailor a little further.</a:t>
            </a:r>
            <a:endParaRPr lang="en-US" sz="1200" dirty="0">
              <a:latin typeface="Calibri (Body)"/>
            </a:endParaRPr>
          </a:p>
        </p:txBody>
      </p:sp>
      <p:sp>
        <p:nvSpPr>
          <p:cNvPr id="10" name="Shape 8"/>
          <p:cNvSpPr/>
          <p:nvPr/>
        </p:nvSpPr>
        <p:spPr>
          <a:xfrm>
            <a:off x="4434840" y="2286000"/>
            <a:ext cx="3566160" cy="3383280"/>
          </a:xfrm>
          <a:prstGeom prst="rect">
            <a:avLst/>
          </a:prstGeom>
          <a:solidFill>
            <a:srgbClr val="F5F0E1"/>
          </a:solidFill>
          <a:ln/>
        </p:spPr>
        <p:txBody>
          <a:bodyPr/>
          <a:lstStyle/>
          <a:p>
            <a:endParaRPr lang="en-GB">
              <a:latin typeface="Calibri (Body)"/>
            </a:endParaRPr>
          </a:p>
        </p:txBody>
      </p:sp>
      <p:sp>
        <p:nvSpPr>
          <p:cNvPr id="11" name="Shape 9"/>
          <p:cNvSpPr/>
          <p:nvPr/>
        </p:nvSpPr>
        <p:spPr>
          <a:xfrm>
            <a:off x="4434840" y="2286000"/>
            <a:ext cx="3566160" cy="457200"/>
          </a:xfrm>
          <a:prstGeom prst="rect">
            <a:avLst/>
          </a:prstGeom>
          <a:solidFill>
            <a:srgbClr val="0F2942"/>
          </a:solidFill>
          <a:ln/>
        </p:spPr>
        <p:txBody>
          <a:bodyPr/>
          <a:lstStyle/>
          <a:p>
            <a:endParaRPr lang="en-GB">
              <a:latin typeface="Calibri (Body)"/>
            </a:endParaRPr>
          </a:p>
        </p:txBody>
      </p:sp>
      <p:sp>
        <p:nvSpPr>
          <p:cNvPr id="12" name="Text 10"/>
          <p:cNvSpPr/>
          <p:nvPr/>
        </p:nvSpPr>
        <p:spPr>
          <a:xfrm>
            <a:off x="4617720" y="2331720"/>
            <a:ext cx="3383280" cy="365760"/>
          </a:xfrm>
          <a:prstGeom prst="rect">
            <a:avLst/>
          </a:prstGeom>
          <a:noFill/>
          <a:ln/>
        </p:spPr>
        <p:txBody>
          <a:bodyPr wrap="square" lIns="0" tIns="0" rIns="0" bIns="0" rtlCol="0" anchor="ctr"/>
          <a:lstStyle/>
          <a:p>
            <a:pPr marL="0" indent="0">
              <a:buNone/>
            </a:pPr>
            <a:r>
              <a:rPr lang="en-US" sz="1500" b="1" dirty="0">
                <a:solidFill>
                  <a:srgbClr val="E9A800"/>
                </a:solidFill>
                <a:latin typeface="Calibri (Body)"/>
                <a:ea typeface="Calibri" pitchFamily="34" charset="-122"/>
                <a:cs typeface="Calibri" pitchFamily="34" charset="-120"/>
              </a:rPr>
              <a:t>Sail together</a:t>
            </a:r>
            <a:endParaRPr lang="en-US" sz="1500" dirty="0">
              <a:latin typeface="Calibri (Body)"/>
            </a:endParaRPr>
          </a:p>
        </p:txBody>
      </p:sp>
      <p:sp>
        <p:nvSpPr>
          <p:cNvPr id="13" name="Text 11"/>
          <p:cNvSpPr/>
          <p:nvPr/>
        </p:nvSpPr>
        <p:spPr>
          <a:xfrm>
            <a:off x="4663440" y="2880360"/>
            <a:ext cx="3200400" cy="2560320"/>
          </a:xfrm>
          <a:prstGeom prst="rect">
            <a:avLst/>
          </a:prstGeom>
          <a:noFill/>
          <a:ln/>
        </p:spPr>
        <p:txBody>
          <a:bodyPr wrap="square" rtlCol="0" anchor="t"/>
          <a:lstStyle/>
          <a:p>
            <a:pPr marL="0" indent="0">
              <a:buNone/>
            </a:pPr>
            <a:r>
              <a:rPr lang="en-US" sz="1200" dirty="0">
                <a:solidFill>
                  <a:srgbClr val="202830"/>
                </a:solidFill>
                <a:latin typeface="Calibri (Body)"/>
                <a:ea typeface="Calibri" pitchFamily="34" charset="-122"/>
                <a:cs typeface="Calibri" pitchFamily="34" charset="-120"/>
              </a:rPr>
              <a:t>Adventure Sailing is a group activity. We sail as a fleet, between two patrol boats, with a Sail Leader who knows the plan and the people.</a:t>
            </a:r>
            <a:endParaRPr lang="en-US" sz="1200" dirty="0">
              <a:latin typeface="Calibri (Body)"/>
            </a:endParaRPr>
          </a:p>
        </p:txBody>
      </p:sp>
      <p:sp>
        <p:nvSpPr>
          <p:cNvPr id="14" name="Shape 12"/>
          <p:cNvSpPr/>
          <p:nvPr/>
        </p:nvSpPr>
        <p:spPr>
          <a:xfrm>
            <a:off x="8229600" y="2286000"/>
            <a:ext cx="3566160" cy="3383280"/>
          </a:xfrm>
          <a:prstGeom prst="rect">
            <a:avLst/>
          </a:prstGeom>
          <a:solidFill>
            <a:srgbClr val="F5F0E1"/>
          </a:solidFill>
          <a:ln/>
        </p:spPr>
        <p:txBody>
          <a:bodyPr/>
          <a:lstStyle/>
          <a:p>
            <a:endParaRPr lang="en-GB">
              <a:latin typeface="Calibri (Body)"/>
            </a:endParaRPr>
          </a:p>
        </p:txBody>
      </p:sp>
      <p:sp>
        <p:nvSpPr>
          <p:cNvPr id="15" name="Shape 13"/>
          <p:cNvSpPr/>
          <p:nvPr/>
        </p:nvSpPr>
        <p:spPr>
          <a:xfrm>
            <a:off x="8229600" y="2286000"/>
            <a:ext cx="3566160" cy="457200"/>
          </a:xfrm>
          <a:prstGeom prst="rect">
            <a:avLst/>
          </a:prstGeom>
          <a:solidFill>
            <a:srgbClr val="0F2942"/>
          </a:solidFill>
          <a:ln/>
        </p:spPr>
        <p:txBody>
          <a:bodyPr/>
          <a:lstStyle/>
          <a:p>
            <a:endParaRPr lang="en-GB">
              <a:latin typeface="Calibri (Body)"/>
            </a:endParaRPr>
          </a:p>
        </p:txBody>
      </p:sp>
      <p:sp>
        <p:nvSpPr>
          <p:cNvPr id="16" name="Text 14"/>
          <p:cNvSpPr/>
          <p:nvPr/>
        </p:nvSpPr>
        <p:spPr>
          <a:xfrm>
            <a:off x="8412480" y="2331720"/>
            <a:ext cx="3383280" cy="365760"/>
          </a:xfrm>
          <a:prstGeom prst="rect">
            <a:avLst/>
          </a:prstGeom>
          <a:noFill/>
          <a:ln/>
        </p:spPr>
        <p:txBody>
          <a:bodyPr wrap="square" lIns="0" tIns="0" rIns="0" bIns="0" rtlCol="0" anchor="ctr"/>
          <a:lstStyle/>
          <a:p>
            <a:pPr marL="0" indent="0">
              <a:buNone/>
            </a:pPr>
            <a:r>
              <a:rPr lang="en-US" sz="1500" b="1" dirty="0">
                <a:solidFill>
                  <a:srgbClr val="E9A800"/>
                </a:solidFill>
                <a:latin typeface="Calibri (Body)"/>
                <a:ea typeface="Calibri" pitchFamily="34" charset="-122"/>
                <a:cs typeface="Calibri" pitchFamily="34" charset="-120"/>
              </a:rPr>
              <a:t>Explore the harbour</a:t>
            </a:r>
            <a:endParaRPr lang="en-US" sz="1500" dirty="0">
              <a:latin typeface="Calibri (Body)"/>
            </a:endParaRPr>
          </a:p>
        </p:txBody>
      </p:sp>
      <p:sp>
        <p:nvSpPr>
          <p:cNvPr id="17" name="Text 15"/>
          <p:cNvSpPr/>
          <p:nvPr/>
        </p:nvSpPr>
        <p:spPr>
          <a:xfrm>
            <a:off x="8458200" y="2880360"/>
            <a:ext cx="3200400" cy="2560320"/>
          </a:xfrm>
          <a:prstGeom prst="rect">
            <a:avLst/>
          </a:prstGeom>
          <a:noFill/>
          <a:ln/>
        </p:spPr>
        <p:txBody>
          <a:bodyPr wrap="square" rtlCol="0" anchor="t"/>
          <a:lstStyle/>
          <a:p>
            <a:pPr marL="0" indent="0">
              <a:buNone/>
            </a:pPr>
            <a:r>
              <a:rPr lang="en-US" sz="1200" dirty="0">
                <a:solidFill>
                  <a:srgbClr val="202830"/>
                </a:solidFill>
                <a:latin typeface="Calibri (Body)"/>
                <a:ea typeface="Calibri" pitchFamily="34" charset="-122"/>
                <a:cs typeface="Calibri" pitchFamily="34" charset="-120"/>
              </a:rPr>
              <a:t>Chichester Harbour has five realistic destinations within an afternoon's sail of Dell Quay. The 2026 calendar visits the best of them.</a:t>
            </a:r>
            <a:endParaRPr lang="en-US" sz="1200" dirty="0">
              <a:latin typeface="Calibri (Body)"/>
            </a:endParaRPr>
          </a:p>
        </p:txBody>
      </p:sp>
      <p:sp>
        <p:nvSpPr>
          <p:cNvPr id="18" name="Text 16"/>
          <p:cNvSpPr/>
          <p:nvPr/>
        </p:nvSpPr>
        <p:spPr>
          <a:xfrm>
            <a:off x="640080" y="5943600"/>
            <a:ext cx="10972800" cy="365760"/>
          </a:xfrm>
          <a:prstGeom prst="rect">
            <a:avLst/>
          </a:prstGeom>
          <a:noFill/>
          <a:ln/>
        </p:spPr>
        <p:txBody>
          <a:bodyPr wrap="square" rtlCol="0" anchor="ctr"/>
          <a:lstStyle/>
          <a:p>
            <a:pPr marL="0" indent="0" algn="ctr">
              <a:buNone/>
            </a:pPr>
            <a:r>
              <a:rPr lang="en-US" sz="1400" i="1" dirty="0">
                <a:solidFill>
                  <a:srgbClr val="1C7293"/>
                </a:solidFill>
                <a:latin typeface="Calibri (Body)"/>
                <a:ea typeface="Cambria" pitchFamily="34" charset="-122"/>
                <a:cs typeface="Cambria" pitchFamily="34" charset="-120"/>
              </a:rPr>
              <a:t>“Get out there. Come back smiling.”</a:t>
            </a:r>
            <a:endParaRPr lang="en-US" sz="1400" dirty="0">
              <a:latin typeface="Calibri (Body)"/>
            </a:endParaRPr>
          </a:p>
        </p:txBody>
      </p:sp>
      <p:sp>
        <p:nvSpPr>
          <p:cNvPr id="19" name="Text 17"/>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20"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21" name="Text 18"/>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2</a:t>
            </a:r>
            <a:endParaRPr lang="en-US" sz="900" dirty="0">
              <a:latin typeface="Calibri (Bod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Adventure Sailing is not Racing</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p>
        </p:txBody>
      </p:sp>
      <p:sp>
        <p:nvSpPr>
          <p:cNvPr id="5" name="Text 3"/>
          <p:cNvSpPr/>
          <p:nvPr/>
        </p:nvSpPr>
        <p:spPr>
          <a:xfrm>
            <a:off x="640080" y="1005840"/>
            <a:ext cx="10972800" cy="640080"/>
          </a:xfrm>
          <a:prstGeom prst="rect">
            <a:avLst/>
          </a:prstGeom>
          <a:noFill/>
          <a:ln/>
        </p:spPr>
        <p:txBody>
          <a:bodyPr wrap="square" rtlCol="0" anchor="ctr"/>
          <a:lstStyle/>
          <a:p>
            <a:pPr marL="0" indent="0">
              <a:buNone/>
            </a:pPr>
            <a:r>
              <a:rPr lang="en-US" sz="1300" dirty="0">
                <a:solidFill>
                  <a:srgbClr val="202830"/>
                </a:solidFill>
                <a:latin typeface="Calibri" pitchFamily="34" charset="0"/>
                <a:ea typeface="Calibri" pitchFamily="34" charset="-122"/>
                <a:cs typeface="Calibri" pitchFamily="34" charset="-120"/>
              </a:rPr>
              <a:t>Adventure Sailing has a different rhythm to club racing. Knowing the difference helps everyone — racers and adventurers alike — to enjoy what each format offers.</a:t>
            </a:r>
            <a:endParaRPr lang="en-US" sz="1300" dirty="0"/>
          </a:p>
        </p:txBody>
      </p:sp>
      <p:graphicFrame>
        <p:nvGraphicFramePr>
          <p:cNvPr id="6" name="Table 0"/>
          <p:cNvGraphicFramePr>
            <a:graphicFrameLocks noGrp="1"/>
          </p:cNvGraphicFramePr>
          <p:nvPr>
            <p:extLst>
              <p:ext uri="{D42A27DB-BD31-4B8C-83A1-F6EECF244321}">
                <p14:modId xmlns:p14="http://schemas.microsoft.com/office/powerpoint/2010/main" val="1579011935"/>
              </p:ext>
            </p:extLst>
          </p:nvPr>
        </p:nvGraphicFramePr>
        <p:xfrm>
          <a:off x="640080" y="1691640"/>
          <a:ext cx="6583680" cy="3072384"/>
        </p:xfrm>
        <a:graphic>
          <a:graphicData uri="http://schemas.openxmlformats.org/drawingml/2006/table">
            <a:tbl>
              <a:tblPr/>
              <a:tblGrid>
                <a:gridCol w="14630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384048">
                <a:tc>
                  <a:txBody>
                    <a:bodyPr/>
                    <a:lstStyle/>
                    <a:p>
                      <a:pPr marL="0" indent="0">
                        <a:buNone/>
                      </a:pP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Adventure Sailing</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Club Racing</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0"/>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Goal</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Reach a destination as a group</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Round the marks first</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Pace</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Set by the slowest boat</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As fast as you can sail</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Patrol boats</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Two — ahead and astern</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One — central</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Sailors</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All abilities, including under-17 with adult</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Helms confident in the conditions</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4"/>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Course</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Set by the Sail Leader's passage plan</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Fixed, set by Race Officer</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5"/>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Bookings</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One week ahead via the DQSC website</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Turn up and sign on</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6"/>
                  </a:ext>
                </a:extLst>
              </a:tr>
              <a:tr h="384048">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Briefing</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Mandatory — no briefing, no sail</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tc>
                  <a:txBody>
                    <a:bodyPr/>
                    <a:lstStyle/>
                    <a:p>
                      <a:pPr marL="0" indent="0">
                        <a:buNone/>
                      </a:pPr>
                      <a:r>
                        <a:rPr lang="en-US" sz="1100" dirty="0">
                          <a:solidFill>
                            <a:srgbClr val="202830"/>
                          </a:solidFill>
                          <a:latin typeface="Calibri" pitchFamily="34" charset="0"/>
                          <a:ea typeface="Calibri" pitchFamily="34" charset="-122"/>
                          <a:cs typeface="Calibri" pitchFamily="34" charset="-120"/>
                        </a:rPr>
                        <a:t>Standard pre-race briefing</a:t>
                      </a:r>
                      <a:endParaRPr lang="en-US" sz="11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Shape 4"/>
          <p:cNvSpPr/>
          <p:nvPr/>
        </p:nvSpPr>
        <p:spPr>
          <a:xfrm>
            <a:off x="640080" y="1691640"/>
            <a:ext cx="6583680" cy="384048"/>
          </a:xfrm>
          <a:prstGeom prst="rect">
            <a:avLst/>
          </a:prstGeom>
          <a:solidFill>
            <a:srgbClr val="0F2942"/>
          </a:solidFill>
          <a:ln/>
        </p:spPr>
        <p:txBody>
          <a:bodyPr/>
          <a:lstStyle/>
          <a:p>
            <a:endParaRPr lang="en-GB"/>
          </a:p>
        </p:txBody>
      </p:sp>
      <p:sp>
        <p:nvSpPr>
          <p:cNvPr id="8" name="Text 5"/>
          <p:cNvSpPr/>
          <p:nvPr/>
        </p:nvSpPr>
        <p:spPr>
          <a:xfrm>
            <a:off x="685800" y="1691640"/>
            <a:ext cx="1371600" cy="384048"/>
          </a:xfrm>
          <a:prstGeom prst="rect">
            <a:avLst/>
          </a:prstGeom>
          <a:noFill/>
          <a:ln/>
        </p:spPr>
        <p:txBody>
          <a:bodyPr wrap="square" lIns="0" tIns="0" rIns="0" bIns="0" rtlCol="0" anchor="ctr"/>
          <a:lstStyle/>
          <a:p>
            <a:pPr marL="0" indent="0" algn="l">
              <a:buNone/>
            </a:pPr>
            <a:endParaRPr lang="en-US" sz="1100" dirty="0"/>
          </a:p>
        </p:txBody>
      </p:sp>
      <p:sp>
        <p:nvSpPr>
          <p:cNvPr id="9" name="Text 6"/>
          <p:cNvSpPr/>
          <p:nvPr/>
        </p:nvSpPr>
        <p:spPr>
          <a:xfrm>
            <a:off x="2148840" y="1691640"/>
            <a:ext cx="2468880" cy="384048"/>
          </a:xfrm>
          <a:prstGeom prst="rect">
            <a:avLst/>
          </a:prstGeom>
          <a:noFill/>
          <a:ln/>
        </p:spPr>
        <p:txBody>
          <a:bodyPr wrap="square" lIns="0" tIns="0" rIns="0" bIns="0" rtlCol="0" anchor="ctr"/>
          <a:lstStyle/>
          <a:p>
            <a:pPr marL="0" indent="0" algn="ctr">
              <a:buNone/>
            </a:pPr>
            <a:r>
              <a:rPr lang="en-US" sz="1100" b="1" dirty="0">
                <a:solidFill>
                  <a:srgbClr val="FAF7EF"/>
                </a:solidFill>
                <a:latin typeface="Calibri" pitchFamily="34" charset="0"/>
                <a:ea typeface="Calibri" pitchFamily="34" charset="-122"/>
                <a:cs typeface="Calibri" pitchFamily="34" charset="-120"/>
              </a:rPr>
              <a:t>Adventure Sailing</a:t>
            </a:r>
            <a:endParaRPr lang="en-US" sz="1100" dirty="0"/>
          </a:p>
        </p:txBody>
      </p:sp>
      <p:sp>
        <p:nvSpPr>
          <p:cNvPr id="10" name="Text 7"/>
          <p:cNvSpPr/>
          <p:nvPr/>
        </p:nvSpPr>
        <p:spPr>
          <a:xfrm>
            <a:off x="4709160" y="1691640"/>
            <a:ext cx="2468880" cy="384048"/>
          </a:xfrm>
          <a:prstGeom prst="rect">
            <a:avLst/>
          </a:prstGeom>
          <a:noFill/>
          <a:ln/>
        </p:spPr>
        <p:txBody>
          <a:bodyPr wrap="square" lIns="0" tIns="0" rIns="0" bIns="0" rtlCol="0" anchor="ctr"/>
          <a:lstStyle/>
          <a:p>
            <a:pPr marL="0" indent="0" algn="ctr">
              <a:buNone/>
            </a:pPr>
            <a:r>
              <a:rPr lang="en-US" sz="1100" b="1" dirty="0">
                <a:solidFill>
                  <a:srgbClr val="FAF7EF"/>
                </a:solidFill>
                <a:latin typeface="Calibri" pitchFamily="34" charset="0"/>
                <a:ea typeface="Calibri" pitchFamily="34" charset="-122"/>
                <a:cs typeface="Calibri" pitchFamily="34" charset="-120"/>
              </a:rPr>
              <a:t>Club Racing</a:t>
            </a:r>
            <a:endParaRPr lang="en-US" sz="1100" dirty="0"/>
          </a:p>
        </p:txBody>
      </p:sp>
      <p:sp>
        <p:nvSpPr>
          <p:cNvPr id="11" name="Shape 8"/>
          <p:cNvSpPr/>
          <p:nvPr/>
        </p:nvSpPr>
        <p:spPr>
          <a:xfrm>
            <a:off x="7589520" y="1691640"/>
            <a:ext cx="4114800" cy="4572000"/>
          </a:xfrm>
          <a:prstGeom prst="rect">
            <a:avLst/>
          </a:prstGeom>
          <a:solidFill>
            <a:srgbClr val="F5F0E1"/>
          </a:solidFill>
          <a:ln/>
        </p:spPr>
        <p:txBody>
          <a:bodyPr/>
          <a:lstStyle/>
          <a:p>
            <a:endParaRPr lang="en-GB"/>
          </a:p>
        </p:txBody>
      </p:sp>
      <p:sp>
        <p:nvSpPr>
          <p:cNvPr id="12" name="Shape 9"/>
          <p:cNvSpPr/>
          <p:nvPr/>
        </p:nvSpPr>
        <p:spPr>
          <a:xfrm>
            <a:off x="7589520" y="1691640"/>
            <a:ext cx="4114800" cy="457200"/>
          </a:xfrm>
          <a:prstGeom prst="rect">
            <a:avLst/>
          </a:prstGeom>
          <a:solidFill>
            <a:srgbClr val="E9A800"/>
          </a:solidFill>
          <a:ln/>
        </p:spPr>
        <p:txBody>
          <a:bodyPr/>
          <a:lstStyle/>
          <a:p>
            <a:endParaRPr lang="en-GB"/>
          </a:p>
        </p:txBody>
      </p:sp>
      <p:sp>
        <p:nvSpPr>
          <p:cNvPr id="13" name="Text 10"/>
          <p:cNvSpPr/>
          <p:nvPr/>
        </p:nvSpPr>
        <p:spPr>
          <a:xfrm>
            <a:off x="7726680" y="1691640"/>
            <a:ext cx="3931920" cy="457200"/>
          </a:xfrm>
          <a:prstGeom prst="rect">
            <a:avLst/>
          </a:prstGeom>
          <a:noFill/>
          <a:ln/>
        </p:spPr>
        <p:txBody>
          <a:bodyPr wrap="square" lIns="0" tIns="0" rIns="0" bIns="0" rtlCol="0" anchor="ctr"/>
          <a:lstStyle/>
          <a:p>
            <a:pPr marL="0" indent="0">
              <a:buNone/>
            </a:pPr>
            <a:r>
              <a:rPr lang="en-US" sz="1400" b="1" dirty="0">
                <a:solidFill>
                  <a:srgbClr val="0F2942"/>
                </a:solidFill>
                <a:latin typeface="Calibri" pitchFamily="34" charset="0"/>
                <a:ea typeface="Calibri" pitchFamily="34" charset="-122"/>
                <a:cs typeface="Calibri" pitchFamily="34" charset="-120"/>
              </a:rPr>
              <a:t>Kit checklist</a:t>
            </a:r>
            <a:endParaRPr lang="en-US" sz="1400" dirty="0"/>
          </a:p>
        </p:txBody>
      </p:sp>
      <p:sp>
        <p:nvSpPr>
          <p:cNvPr id="14" name="Text 11"/>
          <p:cNvSpPr/>
          <p:nvPr/>
        </p:nvSpPr>
        <p:spPr>
          <a:xfrm>
            <a:off x="7726680" y="2240280"/>
            <a:ext cx="3840480" cy="274320"/>
          </a:xfrm>
          <a:prstGeom prst="rect">
            <a:avLst/>
          </a:prstGeom>
          <a:noFill/>
          <a:ln/>
        </p:spPr>
        <p:txBody>
          <a:bodyPr wrap="square" rtlCol="0" anchor="ctr"/>
          <a:lstStyle/>
          <a:p>
            <a:pPr marL="0" indent="0">
              <a:buNone/>
            </a:pPr>
            <a:r>
              <a:rPr lang="en-US" sz="1100" b="1" dirty="0">
                <a:solidFill>
                  <a:srgbClr val="1A7A3C"/>
                </a:solidFill>
                <a:latin typeface="Calibri" pitchFamily="34" charset="0"/>
                <a:ea typeface="Calibri" pitchFamily="34" charset="-122"/>
                <a:cs typeface="Calibri" pitchFamily="34" charset="-120"/>
              </a:rPr>
              <a:t>Always bring</a:t>
            </a:r>
            <a:endParaRPr lang="en-US" sz="1100" dirty="0"/>
          </a:p>
        </p:txBody>
      </p:sp>
      <p:sp>
        <p:nvSpPr>
          <p:cNvPr id="15" name="Text 12"/>
          <p:cNvSpPr/>
          <p:nvPr/>
        </p:nvSpPr>
        <p:spPr>
          <a:xfrm>
            <a:off x="7726680" y="2514600"/>
            <a:ext cx="3840480" cy="1828800"/>
          </a:xfrm>
          <a:prstGeom prst="rect">
            <a:avLst/>
          </a:prstGeom>
          <a:noFill/>
          <a:ln/>
        </p:spPr>
        <p:txBody>
          <a:bodyPr wrap="square" rtlCol="0" anchor="ctr"/>
          <a:lstStyle/>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Buoyancy aid (worn, not stowed)</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Waterproof jacket and salopettes</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Hat, gloves, sunscreen</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Drinking water and snacks</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Whistle attached to BA</a:t>
            </a:r>
            <a:endParaRPr lang="en-US" sz="1050" dirty="0"/>
          </a:p>
        </p:txBody>
      </p:sp>
      <p:sp>
        <p:nvSpPr>
          <p:cNvPr id="16" name="Text 13"/>
          <p:cNvSpPr/>
          <p:nvPr/>
        </p:nvSpPr>
        <p:spPr>
          <a:xfrm>
            <a:off x="7726680" y="4434840"/>
            <a:ext cx="3840480" cy="274320"/>
          </a:xfrm>
          <a:prstGeom prst="rect">
            <a:avLst/>
          </a:prstGeom>
          <a:noFill/>
          <a:ln/>
        </p:spPr>
        <p:txBody>
          <a:bodyPr wrap="square" rtlCol="0" anchor="ctr"/>
          <a:lstStyle/>
          <a:p>
            <a:pPr marL="0" indent="0">
              <a:buNone/>
            </a:pPr>
            <a:r>
              <a:rPr lang="en-US" sz="1100" b="1" dirty="0">
                <a:solidFill>
                  <a:srgbClr val="1C7293"/>
                </a:solidFill>
                <a:latin typeface="Calibri" pitchFamily="34" charset="0"/>
                <a:ea typeface="Calibri" pitchFamily="34" charset="-122"/>
                <a:cs typeface="Calibri" pitchFamily="34" charset="-120"/>
              </a:rPr>
              <a:t>Worth thinking about</a:t>
            </a:r>
            <a:endParaRPr lang="en-US" sz="1100" dirty="0"/>
          </a:p>
        </p:txBody>
      </p:sp>
      <p:sp>
        <p:nvSpPr>
          <p:cNvPr id="17" name="Text 14"/>
          <p:cNvSpPr/>
          <p:nvPr/>
        </p:nvSpPr>
        <p:spPr>
          <a:xfrm>
            <a:off x="7726680" y="4709160"/>
            <a:ext cx="3840480" cy="1463040"/>
          </a:xfrm>
          <a:prstGeom prst="rect">
            <a:avLst/>
          </a:prstGeom>
          <a:noFill/>
          <a:ln/>
        </p:spPr>
        <p:txBody>
          <a:bodyPr wrap="square" rtlCol="0" anchor="ctr"/>
          <a:lstStyle/>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VHF handheld (Sail Leader carries one)</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Spare warm layer in dry bag</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Sun glasses with retainer</a:t>
            </a:r>
            <a:endParaRPr lang="en-US" sz="1050" dirty="0"/>
          </a:p>
          <a:p>
            <a:pPr marL="342900" indent="-342900">
              <a:spcAft>
                <a:spcPts val="200"/>
              </a:spcAft>
              <a:buSzPct val="100000"/>
              <a:buChar char="•"/>
            </a:pPr>
            <a:r>
              <a:rPr lang="en-US" sz="1050" dirty="0">
                <a:solidFill>
                  <a:srgbClr val="202830"/>
                </a:solidFill>
                <a:latin typeface="Calibri" pitchFamily="34" charset="0"/>
                <a:ea typeface="Calibri" pitchFamily="34" charset="-122"/>
                <a:cs typeface="Calibri" pitchFamily="34" charset="-120"/>
              </a:rPr>
              <a:t>Lunch box — rides in the patrol RIB</a:t>
            </a:r>
            <a:endParaRPr lang="en-US" sz="1050" dirty="0"/>
          </a:p>
        </p:txBody>
      </p:sp>
      <p:sp>
        <p:nvSpPr>
          <p:cNvPr id="18" name="Text 15"/>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pitchFamily="34" charset="0"/>
                <a:ea typeface="Calibri" pitchFamily="34" charset="-122"/>
                <a:cs typeface="Calibri" pitchFamily="34" charset="-120"/>
              </a:rPr>
              <a:t>Dell Quay Sailing Club  ·  Adventure Sailing Handbook 2026</a:t>
            </a:r>
            <a:endParaRPr lang="en-US" sz="900" dirty="0"/>
          </a:p>
        </p:txBody>
      </p:sp>
      <p:pic>
        <p:nvPicPr>
          <p:cNvPr id="19"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20" name="Text 16"/>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pitchFamily="34" charset="0"/>
                <a:ea typeface="Calibri" pitchFamily="34" charset="-122"/>
                <a:cs typeface="Calibri"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How we run a trip — SOP key points</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p>
        </p:txBody>
      </p:sp>
      <p:sp>
        <p:nvSpPr>
          <p:cNvPr id="5" name="Text 3"/>
          <p:cNvSpPr/>
          <p:nvPr/>
        </p:nvSpPr>
        <p:spPr>
          <a:xfrm>
            <a:off x="640080" y="960120"/>
            <a:ext cx="10972800" cy="777240"/>
          </a:xfrm>
          <a:prstGeom prst="rect">
            <a:avLst/>
          </a:prstGeom>
          <a:noFill/>
          <a:ln/>
        </p:spPr>
        <p:txBody>
          <a:bodyPr wrap="square" rtlCol="0" anchor="t"/>
          <a:lstStyle/>
          <a:p>
            <a:pPr marL="0" indent="0">
              <a:buNone/>
            </a:pPr>
            <a:r>
              <a:rPr lang="en-US" sz="1300" dirty="0">
                <a:solidFill>
                  <a:srgbClr val="202830"/>
                </a:solidFill>
                <a:latin typeface="Calibri" pitchFamily="34" charset="0"/>
                <a:ea typeface="Calibri" pitchFamily="34" charset="-122"/>
                <a:cs typeface="Calibri" pitchFamily="34" charset="-120"/>
              </a:rPr>
              <a:t>Each trip is led by a designated Sail Leader who runs the planning, the briefing and the on-water decisions. A club patrol boat — typically the RIB — accompanies the fleet, in VHF contact with the Sail Leader.</a:t>
            </a:r>
            <a:endParaRPr lang="en-US" sz="1300" dirty="0"/>
          </a:p>
        </p:txBody>
      </p:sp>
      <p:sp>
        <p:nvSpPr>
          <p:cNvPr id="6" name="Shape 4"/>
          <p:cNvSpPr/>
          <p:nvPr/>
        </p:nvSpPr>
        <p:spPr>
          <a:xfrm>
            <a:off x="640080" y="1920240"/>
            <a:ext cx="3657600" cy="4572000"/>
          </a:xfrm>
          <a:prstGeom prst="rect">
            <a:avLst/>
          </a:prstGeom>
          <a:solidFill>
            <a:srgbClr val="F5F0E1"/>
          </a:solidFill>
          <a:ln/>
        </p:spPr>
        <p:txBody>
          <a:bodyPr/>
          <a:lstStyle/>
          <a:p>
            <a:endParaRPr lang="en-GB"/>
          </a:p>
        </p:txBody>
      </p:sp>
      <p:sp>
        <p:nvSpPr>
          <p:cNvPr id="7" name="Shape 5"/>
          <p:cNvSpPr/>
          <p:nvPr/>
        </p:nvSpPr>
        <p:spPr>
          <a:xfrm>
            <a:off x="640080" y="1920240"/>
            <a:ext cx="3657600" cy="411480"/>
          </a:xfrm>
          <a:prstGeom prst="rect">
            <a:avLst/>
          </a:prstGeom>
          <a:solidFill>
            <a:srgbClr val="0F2942"/>
          </a:solidFill>
          <a:ln/>
        </p:spPr>
        <p:txBody>
          <a:bodyPr/>
          <a:lstStyle/>
          <a:p>
            <a:endParaRPr lang="en-GB"/>
          </a:p>
        </p:txBody>
      </p:sp>
      <p:sp>
        <p:nvSpPr>
          <p:cNvPr id="8" name="Text 6"/>
          <p:cNvSpPr/>
          <p:nvPr/>
        </p:nvSpPr>
        <p:spPr>
          <a:xfrm>
            <a:off x="804672" y="1947672"/>
            <a:ext cx="3383280" cy="365760"/>
          </a:xfrm>
          <a:prstGeom prst="rect">
            <a:avLst/>
          </a:prstGeom>
          <a:noFill/>
          <a:ln/>
        </p:spPr>
        <p:txBody>
          <a:bodyPr wrap="square" lIns="0" tIns="0" rIns="0" bIns="0" rtlCol="0" anchor="ctr"/>
          <a:lstStyle/>
          <a:p>
            <a:pPr marL="0" indent="0">
              <a:buNone/>
            </a:pPr>
            <a:r>
              <a:rPr lang="en-US" sz="1400" b="1" dirty="0">
                <a:solidFill>
                  <a:srgbClr val="FAF7EF"/>
                </a:solidFill>
                <a:latin typeface="Calibri" pitchFamily="34" charset="0"/>
                <a:ea typeface="Calibri" pitchFamily="34" charset="-122"/>
                <a:cs typeface="Calibri" pitchFamily="34" charset="-120"/>
              </a:rPr>
              <a:t>Dinghy Cruising Coordinator</a:t>
            </a:r>
            <a:endParaRPr lang="en-US" sz="1400" dirty="0"/>
          </a:p>
        </p:txBody>
      </p:sp>
      <p:sp>
        <p:nvSpPr>
          <p:cNvPr id="9" name="Text 7"/>
          <p:cNvSpPr/>
          <p:nvPr/>
        </p:nvSpPr>
        <p:spPr>
          <a:xfrm>
            <a:off x="804672" y="2423160"/>
            <a:ext cx="3383280" cy="3931920"/>
          </a:xfrm>
          <a:prstGeom prst="rect">
            <a:avLst/>
          </a:prstGeom>
          <a:noFill/>
          <a:ln/>
        </p:spPr>
        <p:txBody>
          <a:bodyPr wrap="square" rtlCol="0" anchor="t"/>
          <a:lstStyle/>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Selects the route and writes the passage plan</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Completes the Risk Assessment </a:t>
            </a:r>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Confirms patrol-boat launch and haul-out times against the Dell Quay tide window</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Briefs participants before launch</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Lodges the plan with Shore Support</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Calls Shore Support at departure / arrival / departure / return</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Holds the handheld VHF in the lead dinghy</a:t>
            </a:r>
            <a:endParaRPr lang="en-US" sz="1100" dirty="0"/>
          </a:p>
        </p:txBody>
      </p:sp>
      <p:sp>
        <p:nvSpPr>
          <p:cNvPr id="10" name="Shape 8"/>
          <p:cNvSpPr/>
          <p:nvPr/>
        </p:nvSpPr>
        <p:spPr>
          <a:xfrm>
            <a:off x="4434840" y="2340113"/>
            <a:ext cx="3657600" cy="4572000"/>
          </a:xfrm>
          <a:prstGeom prst="rect">
            <a:avLst/>
          </a:prstGeom>
          <a:solidFill>
            <a:srgbClr val="F5F0E1"/>
          </a:solidFill>
          <a:ln/>
        </p:spPr>
        <p:txBody>
          <a:bodyPr/>
          <a:lstStyle/>
          <a:p>
            <a:endParaRPr lang="en-GB"/>
          </a:p>
        </p:txBody>
      </p:sp>
      <p:sp>
        <p:nvSpPr>
          <p:cNvPr id="11" name="Shape 9"/>
          <p:cNvSpPr/>
          <p:nvPr/>
        </p:nvSpPr>
        <p:spPr>
          <a:xfrm>
            <a:off x="4434840" y="1920240"/>
            <a:ext cx="3657600" cy="411480"/>
          </a:xfrm>
          <a:prstGeom prst="rect">
            <a:avLst/>
          </a:prstGeom>
          <a:solidFill>
            <a:srgbClr val="1C7293"/>
          </a:solidFill>
          <a:ln/>
        </p:spPr>
        <p:txBody>
          <a:bodyPr/>
          <a:lstStyle/>
          <a:p>
            <a:endParaRPr lang="en-GB"/>
          </a:p>
        </p:txBody>
      </p:sp>
      <p:sp>
        <p:nvSpPr>
          <p:cNvPr id="12" name="Text 10"/>
          <p:cNvSpPr/>
          <p:nvPr/>
        </p:nvSpPr>
        <p:spPr>
          <a:xfrm>
            <a:off x="4599432" y="1947672"/>
            <a:ext cx="3383280" cy="365760"/>
          </a:xfrm>
          <a:prstGeom prst="rect">
            <a:avLst/>
          </a:prstGeom>
          <a:noFill/>
          <a:ln/>
        </p:spPr>
        <p:txBody>
          <a:bodyPr wrap="square" lIns="0" tIns="0" rIns="0" bIns="0" rtlCol="0" anchor="ctr"/>
          <a:lstStyle/>
          <a:p>
            <a:pPr marL="0" indent="0">
              <a:buNone/>
            </a:pPr>
            <a:r>
              <a:rPr lang="en-US" sz="1400" b="1" dirty="0">
                <a:solidFill>
                  <a:srgbClr val="FAF7EF"/>
                </a:solidFill>
                <a:latin typeface="Calibri" pitchFamily="34" charset="0"/>
                <a:ea typeface="Calibri" pitchFamily="34" charset="-122"/>
                <a:cs typeface="Calibri" pitchFamily="34" charset="-120"/>
              </a:rPr>
              <a:t>Patrol boat</a:t>
            </a:r>
            <a:endParaRPr lang="en-US" sz="1400" dirty="0"/>
          </a:p>
        </p:txBody>
      </p:sp>
      <p:sp>
        <p:nvSpPr>
          <p:cNvPr id="13" name="Text 11"/>
          <p:cNvSpPr/>
          <p:nvPr/>
        </p:nvSpPr>
        <p:spPr>
          <a:xfrm>
            <a:off x="4599432" y="2423160"/>
            <a:ext cx="3383280" cy="3931920"/>
          </a:xfrm>
          <a:prstGeom prst="rect">
            <a:avLst/>
          </a:prstGeom>
          <a:noFill/>
          <a:ln/>
        </p:spPr>
        <p:txBody>
          <a:bodyPr wrap="square" rtlCol="0" anchor="t"/>
          <a:lstStyle/>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Accompanies the fleet, repositioning as conditions require</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In VHF contact with the Sail Leader on the briefed channel</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Not a training boat — sailors keep their own boat safe</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Helps at launch and recovery</a:t>
            </a:r>
            <a:endParaRPr lang="en-US" sz="1100" dirty="0"/>
          </a:p>
        </p:txBody>
      </p:sp>
      <p:sp>
        <p:nvSpPr>
          <p:cNvPr id="14" name="Shape 12"/>
          <p:cNvSpPr/>
          <p:nvPr/>
        </p:nvSpPr>
        <p:spPr>
          <a:xfrm>
            <a:off x="8229600" y="1920240"/>
            <a:ext cx="3657600" cy="4572000"/>
          </a:xfrm>
          <a:prstGeom prst="rect">
            <a:avLst/>
          </a:prstGeom>
          <a:solidFill>
            <a:srgbClr val="F5F0E1"/>
          </a:solidFill>
          <a:ln/>
        </p:spPr>
        <p:txBody>
          <a:bodyPr/>
          <a:lstStyle/>
          <a:p>
            <a:endParaRPr lang="en-GB"/>
          </a:p>
        </p:txBody>
      </p:sp>
      <p:sp>
        <p:nvSpPr>
          <p:cNvPr id="15" name="Shape 13"/>
          <p:cNvSpPr/>
          <p:nvPr/>
        </p:nvSpPr>
        <p:spPr>
          <a:xfrm>
            <a:off x="8229600" y="1920240"/>
            <a:ext cx="3657600" cy="411480"/>
          </a:xfrm>
          <a:prstGeom prst="rect">
            <a:avLst/>
          </a:prstGeom>
          <a:solidFill>
            <a:srgbClr val="C03030"/>
          </a:solidFill>
          <a:ln/>
        </p:spPr>
        <p:txBody>
          <a:bodyPr/>
          <a:lstStyle/>
          <a:p>
            <a:endParaRPr lang="en-GB"/>
          </a:p>
        </p:txBody>
      </p:sp>
      <p:sp>
        <p:nvSpPr>
          <p:cNvPr id="16" name="Text 14"/>
          <p:cNvSpPr/>
          <p:nvPr/>
        </p:nvSpPr>
        <p:spPr>
          <a:xfrm>
            <a:off x="8394192" y="1947672"/>
            <a:ext cx="3383280" cy="365760"/>
          </a:xfrm>
          <a:prstGeom prst="rect">
            <a:avLst/>
          </a:prstGeom>
          <a:noFill/>
          <a:ln/>
        </p:spPr>
        <p:txBody>
          <a:bodyPr wrap="square" lIns="0" tIns="0" rIns="0" bIns="0" rtlCol="0" anchor="ctr"/>
          <a:lstStyle/>
          <a:p>
            <a:pPr marL="0" indent="0">
              <a:buNone/>
            </a:pPr>
            <a:r>
              <a:rPr lang="en-US" sz="1400" b="1" dirty="0">
                <a:solidFill>
                  <a:srgbClr val="FAF7EF"/>
                </a:solidFill>
                <a:latin typeface="Calibri" pitchFamily="34" charset="0"/>
                <a:ea typeface="Calibri" pitchFamily="34" charset="-122"/>
                <a:cs typeface="Calibri" pitchFamily="34" charset="-120"/>
              </a:rPr>
              <a:t>Participants</a:t>
            </a:r>
            <a:endParaRPr lang="en-US" sz="1400" dirty="0"/>
          </a:p>
        </p:txBody>
      </p:sp>
      <p:sp>
        <p:nvSpPr>
          <p:cNvPr id="17" name="Text 15"/>
          <p:cNvSpPr/>
          <p:nvPr/>
        </p:nvSpPr>
        <p:spPr>
          <a:xfrm>
            <a:off x="8394192" y="2423160"/>
            <a:ext cx="3383280" cy="3931920"/>
          </a:xfrm>
          <a:prstGeom prst="rect">
            <a:avLst/>
          </a:prstGeom>
          <a:noFill/>
          <a:ln/>
        </p:spPr>
        <p:txBody>
          <a:bodyPr wrap="square" rtlCol="0" anchor="t"/>
          <a:lstStyle/>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Book one week ahead via the DQSC website</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Attend the briefing — no briefing, no sail</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Sign the on-the-day attendance sheet / whiteboard</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Helms responsible for own boat and crew at all times</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Stay with the fleet — loop back if you sail ahead of the patrol boat</a:t>
            </a:r>
            <a:endParaRPr lang="en-US" sz="1100" dirty="0"/>
          </a:p>
          <a:p>
            <a:pPr marL="342900" indent="-342900">
              <a:spcAft>
                <a:spcPts val="400"/>
              </a:spcAft>
              <a:buSzPct val="100000"/>
              <a:buChar char="•"/>
            </a:pPr>
            <a:r>
              <a:rPr lang="en-US" sz="1100" dirty="0">
                <a:solidFill>
                  <a:srgbClr val="202830"/>
                </a:solidFill>
                <a:latin typeface="Calibri" pitchFamily="34" charset="0"/>
                <a:ea typeface="Calibri" pitchFamily="34" charset="-122"/>
                <a:cs typeface="Calibri" pitchFamily="34" charset="-120"/>
              </a:rPr>
              <a:t>Under-17s must be accompanied by a responsible adult</a:t>
            </a:r>
            <a:endParaRPr lang="en-US" sz="1100" dirty="0"/>
          </a:p>
        </p:txBody>
      </p:sp>
      <p:sp>
        <p:nvSpPr>
          <p:cNvPr id="18" name="Text 1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pitchFamily="34" charset="0"/>
                <a:ea typeface="Calibri" pitchFamily="34" charset="-122"/>
                <a:cs typeface="Calibri" pitchFamily="34" charset="-120"/>
              </a:rPr>
              <a:t>Dell Quay Sailing Club  ·  Adventure Sailing Handbook 2026</a:t>
            </a:r>
            <a:endParaRPr lang="en-US" sz="900" dirty="0"/>
          </a:p>
        </p:txBody>
      </p:sp>
      <p:pic>
        <p:nvPicPr>
          <p:cNvPr id="19"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20" name="Text 1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RYA Guidance — patrol boat ratios</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Text 3"/>
          <p:cNvSpPr/>
          <p:nvPr/>
        </p:nvSpPr>
        <p:spPr>
          <a:xfrm>
            <a:off x="640080" y="1005840"/>
            <a:ext cx="10972800" cy="685800"/>
          </a:xfrm>
          <a:prstGeom prst="rect">
            <a:avLst/>
          </a:prstGeom>
          <a:noFill/>
          <a:ln/>
        </p:spPr>
        <p:txBody>
          <a:bodyPr wrap="square" rtlCol="0" anchor="t"/>
          <a:lstStyle/>
          <a:p>
            <a:pPr marL="0" indent="0">
              <a:buNone/>
            </a:pPr>
            <a:r>
              <a:rPr lang="en-US" sz="1300" dirty="0">
                <a:solidFill>
                  <a:srgbClr val="202830"/>
                </a:solidFill>
                <a:latin typeface="Calibri (Body)"/>
                <a:ea typeface="Calibri" pitchFamily="34" charset="-122"/>
                <a:cs typeface="Calibri" pitchFamily="34" charset="-120"/>
              </a:rPr>
              <a:t>The RYA does not set a single dinghy-to-patrol-boat ratio. Instead it gives separate guidance for training, racing and cruising in company — DQSC applies its own cruising-in-company standard.</a:t>
            </a:r>
            <a:endParaRPr lang="en-US" sz="1300" dirty="0">
              <a:latin typeface="Calibri (Body)"/>
            </a:endParaRPr>
          </a:p>
        </p:txBody>
      </p:sp>
      <p:sp>
        <p:nvSpPr>
          <p:cNvPr id="6" name="Shape 4"/>
          <p:cNvSpPr/>
          <p:nvPr/>
        </p:nvSpPr>
        <p:spPr>
          <a:xfrm>
            <a:off x="640080" y="1783080"/>
            <a:ext cx="3749040" cy="4206240"/>
          </a:xfrm>
          <a:prstGeom prst="rect">
            <a:avLst/>
          </a:prstGeom>
          <a:solidFill>
            <a:srgbClr val="F5F0E1"/>
          </a:solidFill>
          <a:ln/>
        </p:spPr>
        <p:txBody>
          <a:bodyPr/>
          <a:lstStyle/>
          <a:p>
            <a:endParaRPr lang="en-GB">
              <a:latin typeface="Calibri (Body)"/>
            </a:endParaRPr>
          </a:p>
        </p:txBody>
      </p:sp>
      <p:sp>
        <p:nvSpPr>
          <p:cNvPr id="7" name="Shape 5"/>
          <p:cNvSpPr/>
          <p:nvPr/>
        </p:nvSpPr>
        <p:spPr>
          <a:xfrm>
            <a:off x="640080" y="1783080"/>
            <a:ext cx="3749040" cy="502920"/>
          </a:xfrm>
          <a:prstGeom prst="rect">
            <a:avLst/>
          </a:prstGeom>
          <a:solidFill>
            <a:srgbClr val="1C7293"/>
          </a:solidFill>
          <a:ln/>
        </p:spPr>
        <p:txBody>
          <a:bodyPr/>
          <a:lstStyle/>
          <a:p>
            <a:endParaRPr lang="en-GB">
              <a:latin typeface="Calibri (Body)"/>
            </a:endParaRPr>
          </a:p>
        </p:txBody>
      </p:sp>
      <p:sp>
        <p:nvSpPr>
          <p:cNvPr id="8" name="Text 6"/>
          <p:cNvSpPr/>
          <p:nvPr/>
        </p:nvSpPr>
        <p:spPr>
          <a:xfrm>
            <a:off x="822960" y="1783080"/>
            <a:ext cx="3474720" cy="502920"/>
          </a:xfrm>
          <a:prstGeom prst="rect">
            <a:avLst/>
          </a:prstGeom>
          <a:noFill/>
          <a:ln/>
        </p:spPr>
        <p:txBody>
          <a:bodyPr wrap="square" lIns="0" tIns="0" rIns="0" bIns="0" rtlCol="0" anchor="ctr"/>
          <a:lstStyle/>
          <a:p>
            <a:pPr marL="0" indent="0">
              <a:buNone/>
            </a:pPr>
            <a:r>
              <a:rPr lang="en-US" sz="1500" b="1" dirty="0">
                <a:solidFill>
                  <a:srgbClr val="FAF7EF"/>
                </a:solidFill>
                <a:latin typeface="Calibri (Body)"/>
                <a:ea typeface="Calibri" pitchFamily="34" charset="-122"/>
                <a:cs typeface="Calibri" pitchFamily="34" charset="-120"/>
              </a:rPr>
              <a:t>RYA Training</a:t>
            </a:r>
            <a:endParaRPr lang="en-US" sz="1500" dirty="0">
              <a:latin typeface="Calibri (Body)"/>
            </a:endParaRPr>
          </a:p>
        </p:txBody>
      </p:sp>
      <p:sp>
        <p:nvSpPr>
          <p:cNvPr id="9" name="Text 7"/>
          <p:cNvSpPr/>
          <p:nvPr/>
        </p:nvSpPr>
        <p:spPr>
          <a:xfrm>
            <a:off x="822960" y="2468880"/>
            <a:ext cx="3474720" cy="914400"/>
          </a:xfrm>
          <a:prstGeom prst="rect">
            <a:avLst/>
          </a:prstGeom>
          <a:noFill/>
          <a:ln/>
        </p:spPr>
        <p:txBody>
          <a:bodyPr wrap="square" lIns="0" tIns="0" rIns="0" bIns="0" rtlCol="0" anchor="t"/>
          <a:lstStyle/>
          <a:p>
            <a:pPr marL="0" indent="0">
              <a:buNone/>
            </a:pPr>
            <a:r>
              <a:rPr lang="en-US" sz="3200" b="1" dirty="0">
                <a:solidFill>
                  <a:srgbClr val="1C7293"/>
                </a:solidFill>
                <a:latin typeface="Calibri (Body)"/>
                <a:ea typeface="Cambria" pitchFamily="34" charset="-122"/>
                <a:cs typeface="Cambria" pitchFamily="34" charset="-120"/>
              </a:rPr>
              <a:t>1 : 6</a:t>
            </a:r>
            <a:endParaRPr lang="en-US" sz="3200" dirty="0">
              <a:latin typeface="Calibri (Body)"/>
            </a:endParaRPr>
          </a:p>
        </p:txBody>
      </p:sp>
      <p:sp>
        <p:nvSpPr>
          <p:cNvPr id="10" name="Text 8"/>
          <p:cNvSpPr/>
          <p:nvPr/>
        </p:nvSpPr>
        <p:spPr>
          <a:xfrm>
            <a:off x="822960" y="3520440"/>
            <a:ext cx="3474720" cy="2286000"/>
          </a:xfrm>
          <a:prstGeom prst="rect">
            <a:avLst/>
          </a:prstGeom>
          <a:noFill/>
          <a:ln/>
        </p:spPr>
        <p:txBody>
          <a:bodyPr wrap="square" rtlCol="0" anchor="t"/>
          <a:lstStyle/>
          <a:p>
            <a:pPr marL="0" indent="0">
              <a:buNone/>
            </a:pPr>
            <a:r>
              <a:rPr lang="en-US" sz="1100" dirty="0">
                <a:solidFill>
                  <a:srgbClr val="202830"/>
                </a:solidFill>
                <a:latin typeface="Calibri (Body)"/>
                <a:ea typeface="Calibri" pitchFamily="34" charset="-122"/>
                <a:cs typeface="Calibri" pitchFamily="34" charset="-120"/>
              </a:rPr>
              <a:t>One safety boat per six dinghies — applies to coached sessions and on-water training where the safety boat is actively supervising.</a:t>
            </a:r>
            <a:endParaRPr lang="en-US" sz="1100" dirty="0">
              <a:latin typeface="Calibri (Body)"/>
            </a:endParaRPr>
          </a:p>
        </p:txBody>
      </p:sp>
      <p:sp>
        <p:nvSpPr>
          <p:cNvPr id="11" name="Shape 9"/>
          <p:cNvSpPr/>
          <p:nvPr/>
        </p:nvSpPr>
        <p:spPr>
          <a:xfrm>
            <a:off x="4434840" y="1783080"/>
            <a:ext cx="3749040" cy="4206240"/>
          </a:xfrm>
          <a:prstGeom prst="rect">
            <a:avLst/>
          </a:prstGeom>
          <a:solidFill>
            <a:srgbClr val="F5F0E1"/>
          </a:solidFill>
          <a:ln/>
        </p:spPr>
        <p:txBody>
          <a:bodyPr/>
          <a:lstStyle/>
          <a:p>
            <a:endParaRPr lang="en-GB">
              <a:latin typeface="Calibri (Body)"/>
            </a:endParaRPr>
          </a:p>
        </p:txBody>
      </p:sp>
      <p:sp>
        <p:nvSpPr>
          <p:cNvPr id="12" name="Shape 10"/>
          <p:cNvSpPr/>
          <p:nvPr/>
        </p:nvSpPr>
        <p:spPr>
          <a:xfrm>
            <a:off x="4434840" y="1783080"/>
            <a:ext cx="3749040" cy="502920"/>
          </a:xfrm>
          <a:prstGeom prst="rect">
            <a:avLst/>
          </a:prstGeom>
          <a:solidFill>
            <a:srgbClr val="0F2942"/>
          </a:solidFill>
          <a:ln/>
        </p:spPr>
        <p:txBody>
          <a:bodyPr/>
          <a:lstStyle/>
          <a:p>
            <a:endParaRPr lang="en-GB">
              <a:latin typeface="Calibri (Body)"/>
            </a:endParaRPr>
          </a:p>
        </p:txBody>
      </p:sp>
      <p:sp>
        <p:nvSpPr>
          <p:cNvPr id="13" name="Text 11"/>
          <p:cNvSpPr/>
          <p:nvPr/>
        </p:nvSpPr>
        <p:spPr>
          <a:xfrm>
            <a:off x="4617720" y="1783080"/>
            <a:ext cx="3474720" cy="502920"/>
          </a:xfrm>
          <a:prstGeom prst="rect">
            <a:avLst/>
          </a:prstGeom>
          <a:noFill/>
          <a:ln/>
        </p:spPr>
        <p:txBody>
          <a:bodyPr wrap="square" lIns="0" tIns="0" rIns="0" bIns="0" rtlCol="0" anchor="ctr"/>
          <a:lstStyle/>
          <a:p>
            <a:pPr marL="0" indent="0">
              <a:buNone/>
            </a:pPr>
            <a:r>
              <a:rPr lang="en-US" sz="1500" b="1" dirty="0">
                <a:solidFill>
                  <a:srgbClr val="FAF7EF"/>
                </a:solidFill>
                <a:latin typeface="Calibri (Body)"/>
                <a:ea typeface="Calibri" pitchFamily="34" charset="-122"/>
                <a:cs typeface="Calibri" pitchFamily="34" charset="-120"/>
              </a:rPr>
              <a:t>RYA Racing</a:t>
            </a:r>
            <a:endParaRPr lang="en-US" sz="1500" dirty="0">
              <a:latin typeface="Calibri (Body)"/>
            </a:endParaRPr>
          </a:p>
        </p:txBody>
      </p:sp>
      <p:sp>
        <p:nvSpPr>
          <p:cNvPr id="14" name="Text 12"/>
          <p:cNvSpPr/>
          <p:nvPr/>
        </p:nvSpPr>
        <p:spPr>
          <a:xfrm>
            <a:off x="4617720" y="2468880"/>
            <a:ext cx="3474720" cy="914400"/>
          </a:xfrm>
          <a:prstGeom prst="rect">
            <a:avLst/>
          </a:prstGeom>
          <a:noFill/>
          <a:ln/>
        </p:spPr>
        <p:txBody>
          <a:bodyPr wrap="square" lIns="0" tIns="0" rIns="0" bIns="0" rtlCol="0" anchor="t"/>
          <a:lstStyle/>
          <a:p>
            <a:pPr marL="0" indent="0">
              <a:buNone/>
            </a:pPr>
            <a:r>
              <a:rPr lang="en-US" sz="3200" b="1" dirty="0">
                <a:solidFill>
                  <a:srgbClr val="0F2942"/>
                </a:solidFill>
                <a:latin typeface="Calibri (Body)"/>
                <a:ea typeface="Cambria" pitchFamily="34" charset="-122"/>
                <a:cs typeface="Cambria" pitchFamily="34" charset="-120"/>
              </a:rPr>
              <a:t>1 : 12</a:t>
            </a:r>
            <a:endParaRPr lang="en-US" sz="3200" dirty="0">
              <a:latin typeface="Calibri (Body)"/>
            </a:endParaRPr>
          </a:p>
        </p:txBody>
      </p:sp>
      <p:sp>
        <p:nvSpPr>
          <p:cNvPr id="15" name="Text 13"/>
          <p:cNvSpPr/>
          <p:nvPr/>
        </p:nvSpPr>
        <p:spPr>
          <a:xfrm>
            <a:off x="4617720" y="3520440"/>
            <a:ext cx="3474720" cy="2286000"/>
          </a:xfrm>
          <a:prstGeom prst="rect">
            <a:avLst/>
          </a:prstGeom>
          <a:noFill/>
          <a:ln/>
        </p:spPr>
        <p:txBody>
          <a:bodyPr wrap="square" rtlCol="0" anchor="t"/>
          <a:lstStyle/>
          <a:p>
            <a:pPr marL="0" indent="0">
              <a:buNone/>
            </a:pPr>
            <a:r>
              <a:rPr lang="en-US" sz="1100" dirty="0">
                <a:solidFill>
                  <a:srgbClr val="202830"/>
                </a:solidFill>
                <a:latin typeface="Calibri (Body)"/>
                <a:ea typeface="Calibri" pitchFamily="34" charset="-122"/>
                <a:cs typeface="Calibri" pitchFamily="34" charset="-120"/>
              </a:rPr>
              <a:t>One safety boat per twelve racing dinghies — applies during organised club racing where boats are actively competing.</a:t>
            </a:r>
            <a:endParaRPr lang="en-US" sz="1100" dirty="0">
              <a:latin typeface="Calibri (Body)"/>
            </a:endParaRPr>
          </a:p>
        </p:txBody>
      </p:sp>
      <p:sp>
        <p:nvSpPr>
          <p:cNvPr id="16" name="Shape 14"/>
          <p:cNvSpPr/>
          <p:nvPr/>
        </p:nvSpPr>
        <p:spPr>
          <a:xfrm>
            <a:off x="8229600" y="1783080"/>
            <a:ext cx="3749040" cy="4206240"/>
          </a:xfrm>
          <a:prstGeom prst="rect">
            <a:avLst/>
          </a:prstGeom>
          <a:solidFill>
            <a:srgbClr val="F5F0E1"/>
          </a:solidFill>
          <a:ln/>
        </p:spPr>
        <p:txBody>
          <a:bodyPr/>
          <a:lstStyle/>
          <a:p>
            <a:endParaRPr lang="en-GB">
              <a:latin typeface="Calibri (Body)"/>
            </a:endParaRPr>
          </a:p>
        </p:txBody>
      </p:sp>
      <p:sp>
        <p:nvSpPr>
          <p:cNvPr id="17" name="Shape 15"/>
          <p:cNvSpPr/>
          <p:nvPr/>
        </p:nvSpPr>
        <p:spPr>
          <a:xfrm>
            <a:off x="8229600" y="1783080"/>
            <a:ext cx="3749040" cy="502920"/>
          </a:xfrm>
          <a:prstGeom prst="rect">
            <a:avLst/>
          </a:prstGeom>
          <a:solidFill>
            <a:srgbClr val="C03030"/>
          </a:solidFill>
          <a:ln/>
        </p:spPr>
        <p:txBody>
          <a:bodyPr/>
          <a:lstStyle/>
          <a:p>
            <a:endParaRPr lang="en-GB">
              <a:latin typeface="Calibri (Body)"/>
            </a:endParaRPr>
          </a:p>
        </p:txBody>
      </p:sp>
      <p:sp>
        <p:nvSpPr>
          <p:cNvPr id="18" name="Text 16"/>
          <p:cNvSpPr/>
          <p:nvPr/>
        </p:nvSpPr>
        <p:spPr>
          <a:xfrm>
            <a:off x="8412480" y="1783080"/>
            <a:ext cx="3474720" cy="502920"/>
          </a:xfrm>
          <a:prstGeom prst="rect">
            <a:avLst/>
          </a:prstGeom>
          <a:noFill/>
          <a:ln/>
        </p:spPr>
        <p:txBody>
          <a:bodyPr wrap="square" lIns="0" tIns="0" rIns="0" bIns="0" rtlCol="0" anchor="ctr"/>
          <a:lstStyle/>
          <a:p>
            <a:pPr marL="0" indent="0">
              <a:buNone/>
            </a:pPr>
            <a:r>
              <a:rPr lang="en-US" sz="1500" b="1" dirty="0">
                <a:solidFill>
                  <a:srgbClr val="FAF7EF"/>
                </a:solidFill>
                <a:latin typeface="Calibri (Body)"/>
                <a:ea typeface="Calibri" pitchFamily="34" charset="-122"/>
                <a:cs typeface="Calibri" pitchFamily="34" charset="-120"/>
              </a:rPr>
              <a:t>DQSC standard</a:t>
            </a:r>
            <a:endParaRPr lang="en-US" sz="1500" dirty="0">
              <a:latin typeface="Calibri (Body)"/>
            </a:endParaRPr>
          </a:p>
        </p:txBody>
      </p:sp>
      <p:sp>
        <p:nvSpPr>
          <p:cNvPr id="19" name="Text 17"/>
          <p:cNvSpPr/>
          <p:nvPr/>
        </p:nvSpPr>
        <p:spPr>
          <a:xfrm>
            <a:off x="8412480" y="2468880"/>
            <a:ext cx="3474720" cy="914400"/>
          </a:xfrm>
          <a:prstGeom prst="rect">
            <a:avLst/>
          </a:prstGeom>
          <a:noFill/>
          <a:ln/>
        </p:spPr>
        <p:txBody>
          <a:bodyPr wrap="square" lIns="0" tIns="0" rIns="0" bIns="0" rtlCol="0" anchor="t"/>
          <a:lstStyle/>
          <a:p>
            <a:pPr marL="0" indent="0">
              <a:buNone/>
            </a:pPr>
            <a:r>
              <a:rPr lang="en-US" sz="3200" b="1" dirty="0">
                <a:solidFill>
                  <a:srgbClr val="C03030"/>
                </a:solidFill>
                <a:latin typeface="Calibri (Body)"/>
                <a:ea typeface="Cambria" pitchFamily="34" charset="-122"/>
                <a:cs typeface="Cambria" pitchFamily="34" charset="-120"/>
              </a:rPr>
              <a:t>1 boat</a:t>
            </a:r>
            <a:endParaRPr lang="en-US" sz="3200" dirty="0">
              <a:latin typeface="Calibri (Body)"/>
            </a:endParaRPr>
          </a:p>
        </p:txBody>
      </p:sp>
      <p:sp>
        <p:nvSpPr>
          <p:cNvPr id="20" name="Text 18"/>
          <p:cNvSpPr/>
          <p:nvPr/>
        </p:nvSpPr>
        <p:spPr>
          <a:xfrm>
            <a:off x="8412480" y="3520440"/>
            <a:ext cx="3474720" cy="2286000"/>
          </a:xfrm>
          <a:prstGeom prst="rect">
            <a:avLst/>
          </a:prstGeom>
          <a:noFill/>
          <a:ln/>
        </p:spPr>
        <p:txBody>
          <a:bodyPr wrap="square" rtlCol="0" anchor="t"/>
          <a:lstStyle/>
          <a:p>
            <a:pPr marL="0" indent="0">
              <a:buNone/>
            </a:pPr>
            <a:r>
              <a:rPr lang="en-US" sz="1100" dirty="0">
                <a:solidFill>
                  <a:srgbClr val="202830"/>
                </a:solidFill>
                <a:latin typeface="Calibri (Body)"/>
                <a:ea typeface="Calibri" pitchFamily="34" charset="-122"/>
                <a:cs typeface="Calibri" pitchFamily="34" charset="-120"/>
              </a:rPr>
              <a:t>Cruising in company: a single patrol boat accompanies every Adventure Sail, in VHF contact with the Sail Leader. The Sail Leader paces the fleet so all boats stay within sight and supportable range.</a:t>
            </a:r>
            <a:endParaRPr lang="en-US" sz="1100" dirty="0">
              <a:latin typeface="Calibri (Body)"/>
            </a:endParaRPr>
          </a:p>
        </p:txBody>
      </p:sp>
      <p:sp>
        <p:nvSpPr>
          <p:cNvPr id="21" name="Text 19"/>
          <p:cNvSpPr/>
          <p:nvPr/>
        </p:nvSpPr>
        <p:spPr>
          <a:xfrm>
            <a:off x="640080" y="6126480"/>
            <a:ext cx="10972800" cy="274320"/>
          </a:xfrm>
          <a:prstGeom prst="rect">
            <a:avLst/>
          </a:prstGeom>
          <a:noFill/>
          <a:ln/>
        </p:spPr>
        <p:txBody>
          <a:bodyPr wrap="square" rtlCol="0" anchor="ctr"/>
          <a:lstStyle/>
          <a:p>
            <a:pPr marL="0" indent="0">
              <a:buNone/>
            </a:pPr>
            <a:r>
              <a:rPr lang="en-US" sz="1000" i="1" dirty="0">
                <a:solidFill>
                  <a:srgbClr val="7A7A7A"/>
                </a:solidFill>
                <a:latin typeface="Calibri (Body)"/>
                <a:ea typeface="Calibri" pitchFamily="34" charset="-122"/>
                <a:cs typeface="Calibri" pitchFamily="34" charset="-120"/>
              </a:rPr>
              <a:t>Source: RYA Safety Boat Handbook (current edition) — guidance only, club judgement applies on the day.</a:t>
            </a:r>
            <a:endParaRPr lang="en-US" sz="1000" dirty="0">
              <a:latin typeface="Calibri (Body)"/>
            </a:endParaRPr>
          </a:p>
        </p:txBody>
      </p:sp>
      <p:sp>
        <p:nvSpPr>
          <p:cNvPr id="22" name="Text 20"/>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23"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24" name="Text 21"/>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5</a:t>
            </a:r>
            <a:endParaRPr lang="en-US" sz="900" dirty="0">
              <a:latin typeface="Calibri (Bod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Four destinations from Dell Quay</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Text 3"/>
          <p:cNvSpPr/>
          <p:nvPr/>
        </p:nvSpPr>
        <p:spPr>
          <a:xfrm>
            <a:off x="640080" y="1005840"/>
            <a:ext cx="4206240" cy="914400"/>
          </a:xfrm>
          <a:prstGeom prst="rect">
            <a:avLst/>
          </a:prstGeom>
          <a:noFill/>
          <a:ln/>
        </p:spPr>
        <p:txBody>
          <a:bodyPr wrap="square" rtlCol="0" anchor="ctr"/>
          <a:lstStyle/>
          <a:p>
            <a:pPr marL="0" indent="0">
              <a:buNone/>
            </a:pPr>
            <a:r>
              <a:rPr lang="en-US" sz="1200" dirty="0">
                <a:solidFill>
                  <a:srgbClr val="202830"/>
                </a:solidFill>
                <a:latin typeface="Calibri (Body)"/>
                <a:ea typeface="Calibri" pitchFamily="34" charset="-122"/>
                <a:cs typeface="Calibri" pitchFamily="34" charset="-120"/>
              </a:rPr>
              <a:t>Adventure Sailing destinations within Chichester Harbour, ordered by distance from Dell Quay. The map shows their positions on the chart.</a:t>
            </a:r>
            <a:endParaRPr lang="en-US" sz="1200" dirty="0">
              <a:latin typeface="Calibri (Body)"/>
            </a:endParaRPr>
          </a:p>
        </p:txBody>
      </p:sp>
      <p:sp>
        <p:nvSpPr>
          <p:cNvPr id="34" name="Shape 32"/>
          <p:cNvSpPr/>
          <p:nvPr/>
        </p:nvSpPr>
        <p:spPr>
          <a:xfrm>
            <a:off x="548640" y="5943600"/>
            <a:ext cx="4572000" cy="411480"/>
          </a:xfrm>
          <a:prstGeom prst="rect">
            <a:avLst/>
          </a:prstGeom>
          <a:solidFill>
            <a:srgbClr val="0F2942"/>
          </a:solidFill>
          <a:ln/>
        </p:spPr>
        <p:txBody>
          <a:bodyPr/>
          <a:lstStyle/>
          <a:p>
            <a:endParaRPr lang="en-GB">
              <a:latin typeface="Calibri (Body)"/>
            </a:endParaRPr>
          </a:p>
        </p:txBody>
      </p:sp>
      <p:sp>
        <p:nvSpPr>
          <p:cNvPr id="35" name="Text 33"/>
          <p:cNvSpPr/>
          <p:nvPr/>
        </p:nvSpPr>
        <p:spPr>
          <a:xfrm>
            <a:off x="548640" y="5943600"/>
            <a:ext cx="4572000" cy="411480"/>
          </a:xfrm>
          <a:prstGeom prst="rect">
            <a:avLst/>
          </a:prstGeom>
          <a:noFill/>
          <a:ln/>
        </p:spPr>
        <p:txBody>
          <a:bodyPr wrap="square" lIns="0" tIns="0" rIns="0" bIns="0" rtlCol="0" anchor="ctr"/>
          <a:lstStyle/>
          <a:p>
            <a:pPr marL="0" indent="0" algn="ctr">
              <a:buNone/>
            </a:pPr>
            <a:r>
              <a:rPr lang="en-US" sz="1200" b="1" dirty="0">
                <a:solidFill>
                  <a:srgbClr val="E9A800"/>
                </a:solidFill>
                <a:latin typeface="Calibri (Body)"/>
                <a:ea typeface="Calibri" pitchFamily="34" charset="-122"/>
                <a:cs typeface="Calibri" pitchFamily="34" charset="-120"/>
              </a:rPr>
              <a:t>CHICHESTER HARBOUR  ·  8 KNOT SPEED LIMIT</a:t>
            </a:r>
            <a:endParaRPr lang="en-US" sz="1200" dirty="0">
              <a:latin typeface="Calibri (Body)"/>
            </a:endParaRPr>
          </a:p>
        </p:txBody>
      </p:sp>
      <p:pic>
        <p:nvPicPr>
          <p:cNvPr id="36" name="Image 0"/>
          <p:cNvPicPr>
            <a:picLocks noChangeAspect="1"/>
          </p:cNvPicPr>
          <p:nvPr/>
        </p:nvPicPr>
        <p:blipFill>
          <a:blip r:embed="rId3"/>
          <a:srcRect/>
          <a:stretch/>
        </p:blipFill>
        <p:spPr>
          <a:xfrm>
            <a:off x="5303520" y="1301983"/>
            <a:ext cx="6675120" cy="4683802"/>
          </a:xfrm>
          <a:prstGeom prst="rect">
            <a:avLst/>
          </a:prstGeom>
        </p:spPr>
      </p:pic>
      <p:sp>
        <p:nvSpPr>
          <p:cNvPr id="37" name="Text 34"/>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38" name="Image 1" descr="preencoded.png"/>
          <p:cNvPicPr>
            <a:picLocks noChangeAspect="1"/>
          </p:cNvPicPr>
          <p:nvPr/>
        </p:nvPicPr>
        <p:blipFill>
          <a:blip r:embed="rId4"/>
          <a:stretch>
            <a:fillRect/>
          </a:stretch>
        </p:blipFill>
        <p:spPr>
          <a:xfrm>
            <a:off x="11091672" y="6510528"/>
            <a:ext cx="365760" cy="256032"/>
          </a:xfrm>
          <a:prstGeom prst="rect">
            <a:avLst/>
          </a:prstGeom>
        </p:spPr>
      </p:pic>
      <p:sp>
        <p:nvSpPr>
          <p:cNvPr id="39" name="Text 35"/>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7</a:t>
            </a:r>
            <a:endParaRPr lang="en-US" sz="900" dirty="0">
              <a:latin typeface="Calibri (Body)"/>
            </a:endParaRPr>
          </a:p>
        </p:txBody>
      </p:sp>
      <p:graphicFrame>
        <p:nvGraphicFramePr>
          <p:cNvPr id="6" name="Table 5">
            <a:extLst>
              <a:ext uri="{FF2B5EF4-FFF2-40B4-BE49-F238E27FC236}">
                <a16:creationId xmlns:a16="http://schemas.microsoft.com/office/drawing/2014/main" id="{5DA0CA0D-3D38-3629-D838-45374E393AD3}"/>
              </a:ext>
            </a:extLst>
          </p:cNvPr>
          <p:cNvGraphicFramePr>
            <a:graphicFrameLocks noGrp="1"/>
          </p:cNvGraphicFramePr>
          <p:nvPr>
            <p:extLst>
              <p:ext uri="{D42A27DB-BD31-4B8C-83A1-F6EECF244321}">
                <p14:modId xmlns:p14="http://schemas.microsoft.com/office/powerpoint/2010/main" val="3226604778"/>
              </p:ext>
            </p:extLst>
          </p:nvPr>
        </p:nvGraphicFramePr>
        <p:xfrm>
          <a:off x="384843" y="2438400"/>
          <a:ext cx="4572002" cy="1838960"/>
        </p:xfrm>
        <a:graphic>
          <a:graphicData uri="http://schemas.openxmlformats.org/drawingml/2006/table">
            <a:tbl>
              <a:tblPr firstRow="1" bandRow="1">
                <a:tableStyleId>{2D5ABB26-0587-4C30-8999-92F81FD0307C}</a:tableStyleId>
              </a:tblPr>
              <a:tblGrid>
                <a:gridCol w="310636">
                  <a:extLst>
                    <a:ext uri="{9D8B030D-6E8A-4147-A177-3AD203B41FA5}">
                      <a16:colId xmlns:a16="http://schemas.microsoft.com/office/drawing/2014/main" val="79113841"/>
                    </a:ext>
                  </a:extLst>
                </a:gridCol>
                <a:gridCol w="2659971">
                  <a:extLst>
                    <a:ext uri="{9D8B030D-6E8A-4147-A177-3AD203B41FA5}">
                      <a16:colId xmlns:a16="http://schemas.microsoft.com/office/drawing/2014/main" val="860772227"/>
                    </a:ext>
                  </a:extLst>
                </a:gridCol>
                <a:gridCol w="1601395">
                  <a:extLst>
                    <a:ext uri="{9D8B030D-6E8A-4147-A177-3AD203B41FA5}">
                      <a16:colId xmlns:a16="http://schemas.microsoft.com/office/drawing/2014/main" val="3587026773"/>
                    </a:ext>
                  </a:extLst>
                </a:gridCol>
              </a:tblGrid>
              <a:tr h="0">
                <a:tc>
                  <a:txBody>
                    <a:bodyPr/>
                    <a:lstStyle/>
                    <a:p>
                      <a:r>
                        <a:rPr lang="en-GB"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Chichester Yacht Club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latin typeface="Calibri" pitchFamily="34" charset="0"/>
                          <a:ea typeface="Calibri" pitchFamily="34" charset="-122"/>
                          <a:cs typeface="Calibri" pitchFamily="34" charset="-120"/>
                        </a:rPr>
                        <a:t>Beginner</a:t>
                      </a:r>
                      <a:endParaRPr lang="en-US" sz="1800" dirty="0"/>
                    </a:p>
                  </a:txBody>
                  <a:tcPr>
                    <a:solidFill>
                      <a:srgbClr val="00B050"/>
                    </a:solidFill>
                  </a:tcPr>
                </a:tc>
                <a:extLst>
                  <a:ext uri="{0D108BD9-81ED-4DB2-BD59-A6C34878D82A}">
                    <a16:rowId xmlns:a16="http://schemas.microsoft.com/office/drawing/2014/main" val="1310217587"/>
                  </a:ext>
                </a:extLst>
              </a:tr>
              <a:tr h="0">
                <a:tc>
                  <a:txBody>
                    <a:bodyPr/>
                    <a:lstStyle/>
                    <a:p>
                      <a:r>
                        <a:rPr lang="en-GB" dirty="0"/>
                        <a:t>2</a:t>
                      </a:r>
                    </a:p>
                  </a:txBody>
                  <a:tcPr/>
                </a:tc>
                <a:tc>
                  <a:txBody>
                    <a:bodyPr/>
                    <a:lstStyle/>
                    <a:p>
                      <a:r>
                        <a:rPr lang="en-GB" dirty="0"/>
                        <a:t>Itchenor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latin typeface="Calibri" pitchFamily="34" charset="0"/>
                          <a:ea typeface="Calibri" pitchFamily="34" charset="-122"/>
                          <a:cs typeface="Calibri" pitchFamily="34" charset="-120"/>
                        </a:rPr>
                        <a:t>Beginner</a:t>
                      </a:r>
                      <a:endParaRPr lang="en-US" sz="1800" dirty="0"/>
                    </a:p>
                  </a:txBody>
                  <a:tcPr>
                    <a:solidFill>
                      <a:srgbClr val="00B050"/>
                    </a:solidFill>
                  </a:tcPr>
                </a:tc>
                <a:extLst>
                  <a:ext uri="{0D108BD9-81ED-4DB2-BD59-A6C34878D82A}">
                    <a16:rowId xmlns:a16="http://schemas.microsoft.com/office/drawing/2014/main" val="3527571590"/>
                  </a:ext>
                </a:extLst>
              </a:tr>
              <a:tr h="0">
                <a:tc>
                  <a:txBody>
                    <a:bodyPr/>
                    <a:lstStyle/>
                    <a:p>
                      <a:r>
                        <a:rPr lang="en-GB" dirty="0"/>
                        <a:t>3</a:t>
                      </a:r>
                    </a:p>
                  </a:txBody>
                  <a:tcPr/>
                </a:tc>
                <a:tc>
                  <a:txBody>
                    <a:bodyPr/>
                    <a:lstStyle/>
                    <a:p>
                      <a:r>
                        <a:rPr lang="en-GB" dirty="0"/>
                        <a:t>Cobnor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latin typeface="Calibri" pitchFamily="34" charset="0"/>
                          <a:ea typeface="Calibri" pitchFamily="34" charset="-122"/>
                          <a:cs typeface="Calibri" pitchFamily="34" charset="-120"/>
                        </a:rPr>
                        <a:t>Beginner</a:t>
                      </a:r>
                      <a:endParaRPr lang="en-US" sz="1800" dirty="0"/>
                    </a:p>
                  </a:txBody>
                  <a:tcPr>
                    <a:solidFill>
                      <a:srgbClr val="00B050"/>
                    </a:solidFill>
                  </a:tcPr>
                </a:tc>
                <a:extLst>
                  <a:ext uri="{0D108BD9-81ED-4DB2-BD59-A6C34878D82A}">
                    <a16:rowId xmlns:a16="http://schemas.microsoft.com/office/drawing/2014/main" val="499803827"/>
                  </a:ext>
                </a:extLst>
              </a:tr>
              <a:tr h="370840">
                <a:tc>
                  <a:txBody>
                    <a:bodyPr/>
                    <a:lstStyle/>
                    <a:p>
                      <a:r>
                        <a:rPr lang="en-GB" dirty="0"/>
                        <a:t>4</a:t>
                      </a:r>
                    </a:p>
                  </a:txBody>
                  <a:tcPr/>
                </a:tc>
                <a:tc>
                  <a:txBody>
                    <a:bodyPr/>
                    <a:lstStyle/>
                    <a:p>
                      <a:r>
                        <a:rPr lang="en-GB" dirty="0"/>
                        <a:t>Bosham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latin typeface="Calibri" pitchFamily="34" charset="0"/>
                          <a:ea typeface="Calibri" pitchFamily="34" charset="-122"/>
                          <a:cs typeface="Calibri" pitchFamily="34" charset="-120"/>
                        </a:rPr>
                        <a:t>Intermediate</a:t>
                      </a:r>
                      <a:endParaRPr lang="en-US" sz="1800" dirty="0"/>
                    </a:p>
                  </a:txBody>
                  <a:tcPr>
                    <a:solidFill>
                      <a:srgbClr val="FFC000"/>
                    </a:solidFill>
                  </a:tcPr>
                </a:tc>
                <a:extLst>
                  <a:ext uri="{0D108BD9-81ED-4DB2-BD59-A6C34878D82A}">
                    <a16:rowId xmlns:a16="http://schemas.microsoft.com/office/drawing/2014/main" val="732884697"/>
                  </a:ext>
                </a:extLst>
              </a:tr>
              <a:tr h="370840">
                <a:tc>
                  <a:txBody>
                    <a:bodyPr/>
                    <a:lstStyle/>
                    <a:p>
                      <a:r>
                        <a:rPr lang="en-GB" dirty="0"/>
                        <a:t>5</a:t>
                      </a:r>
                    </a:p>
                  </a:txBody>
                  <a:tcPr/>
                </a:tc>
                <a:tc>
                  <a:txBody>
                    <a:bodyPr/>
                    <a:lstStyle/>
                    <a:p>
                      <a:r>
                        <a:rPr lang="en-GB" dirty="0"/>
                        <a:t>East Head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latin typeface="Calibri" pitchFamily="34" charset="0"/>
                          <a:ea typeface="Calibri" pitchFamily="34" charset="-122"/>
                          <a:cs typeface="Calibri" pitchFamily="34" charset="-120"/>
                        </a:rPr>
                        <a:t>Intermediate</a:t>
                      </a:r>
                      <a:endParaRPr lang="en-US" sz="1800" dirty="0"/>
                    </a:p>
                  </a:txBody>
                  <a:tcPr>
                    <a:solidFill>
                      <a:srgbClr val="FFC000"/>
                    </a:solidFill>
                  </a:tcPr>
                </a:tc>
                <a:extLst>
                  <a:ext uri="{0D108BD9-81ED-4DB2-BD59-A6C34878D82A}">
                    <a16:rowId xmlns:a16="http://schemas.microsoft.com/office/drawing/2014/main" val="3862521679"/>
                  </a:ext>
                </a:extLst>
              </a:tr>
            </a:tbl>
          </a:graphicData>
        </a:graphic>
      </p:graphicFrame>
      <p:sp>
        <p:nvSpPr>
          <p:cNvPr id="9" name="Heptagon 8">
            <a:extLst>
              <a:ext uri="{FF2B5EF4-FFF2-40B4-BE49-F238E27FC236}">
                <a16:creationId xmlns:a16="http://schemas.microsoft.com/office/drawing/2014/main" id="{AA5CC426-6584-BD37-35AB-2AB0E627B1BC}"/>
              </a:ext>
            </a:extLst>
          </p:cNvPr>
          <p:cNvSpPr/>
          <p:nvPr/>
        </p:nvSpPr>
        <p:spPr>
          <a:xfrm>
            <a:off x="10976378" y="3829108"/>
            <a:ext cx="230588" cy="194252"/>
          </a:xfrm>
          <a:prstGeom prst="hep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latin typeface="Calibri (Body)"/>
              </a:rPr>
              <a:t>1</a:t>
            </a:r>
          </a:p>
        </p:txBody>
      </p:sp>
      <p:sp>
        <p:nvSpPr>
          <p:cNvPr id="26" name="Heptagon 25">
            <a:extLst>
              <a:ext uri="{FF2B5EF4-FFF2-40B4-BE49-F238E27FC236}">
                <a16:creationId xmlns:a16="http://schemas.microsoft.com/office/drawing/2014/main" id="{1ADB91E5-1155-4145-8E2A-F1C98FBF2685}"/>
              </a:ext>
            </a:extLst>
          </p:cNvPr>
          <p:cNvSpPr/>
          <p:nvPr/>
        </p:nvSpPr>
        <p:spPr>
          <a:xfrm>
            <a:off x="9101195" y="3166168"/>
            <a:ext cx="230588" cy="194252"/>
          </a:xfrm>
          <a:prstGeom prst="hep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latin typeface="Calibri (Body)"/>
              </a:rPr>
              <a:t>3</a:t>
            </a:r>
          </a:p>
        </p:txBody>
      </p:sp>
      <p:sp>
        <p:nvSpPr>
          <p:cNvPr id="27" name="Heptagon 26">
            <a:extLst>
              <a:ext uri="{FF2B5EF4-FFF2-40B4-BE49-F238E27FC236}">
                <a16:creationId xmlns:a16="http://schemas.microsoft.com/office/drawing/2014/main" id="{30E77AB4-8116-7AC0-11D5-D529ED05D100}"/>
              </a:ext>
            </a:extLst>
          </p:cNvPr>
          <p:cNvSpPr/>
          <p:nvPr/>
        </p:nvSpPr>
        <p:spPr>
          <a:xfrm>
            <a:off x="9633932" y="2438400"/>
            <a:ext cx="230588" cy="194252"/>
          </a:xfrm>
          <a:prstGeom prst="hep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latin typeface="Calibri (Body)"/>
              </a:rPr>
              <a:t>4</a:t>
            </a:r>
          </a:p>
        </p:txBody>
      </p:sp>
      <p:sp>
        <p:nvSpPr>
          <p:cNvPr id="28" name="Heptagon 27">
            <a:extLst>
              <a:ext uri="{FF2B5EF4-FFF2-40B4-BE49-F238E27FC236}">
                <a16:creationId xmlns:a16="http://schemas.microsoft.com/office/drawing/2014/main" id="{7A00D07D-C1D1-8AC2-82BA-F843C3A90EBF}"/>
              </a:ext>
            </a:extLst>
          </p:cNvPr>
          <p:cNvSpPr/>
          <p:nvPr/>
        </p:nvSpPr>
        <p:spPr>
          <a:xfrm>
            <a:off x="9331385" y="3731982"/>
            <a:ext cx="230588" cy="194252"/>
          </a:xfrm>
          <a:prstGeom prst="hep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latin typeface="Calibri (Body)"/>
              </a:rPr>
              <a:t>2</a:t>
            </a:r>
          </a:p>
        </p:txBody>
      </p:sp>
      <p:sp>
        <p:nvSpPr>
          <p:cNvPr id="31" name="Heptagon 30">
            <a:extLst>
              <a:ext uri="{FF2B5EF4-FFF2-40B4-BE49-F238E27FC236}">
                <a16:creationId xmlns:a16="http://schemas.microsoft.com/office/drawing/2014/main" id="{2AE20C86-CF47-E1F0-2803-63CC183A6723}"/>
              </a:ext>
            </a:extLst>
          </p:cNvPr>
          <p:cNvSpPr/>
          <p:nvPr/>
        </p:nvSpPr>
        <p:spPr>
          <a:xfrm>
            <a:off x="7901873" y="4769457"/>
            <a:ext cx="230588" cy="194252"/>
          </a:xfrm>
          <a:prstGeom prst="hep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latin typeface="Calibri (Body)"/>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ea typeface="Cambria" pitchFamily="34" charset="-122"/>
              </a:rPr>
              <a:t>Adventure</a:t>
            </a:r>
            <a:r>
              <a:rPr lang="en-US" sz="2600" b="1" dirty="0">
                <a:solidFill>
                  <a:srgbClr val="FAF7EF"/>
                </a:solidFill>
                <a:ea typeface="Cambria" pitchFamily="34" charset="-122"/>
                <a:cs typeface="Cambria" pitchFamily="34" charset="-120"/>
              </a:rPr>
              <a:t> </a:t>
            </a:r>
            <a:r>
              <a:rPr lang="en-US" sz="2600" b="1" dirty="0">
                <a:solidFill>
                  <a:srgbClr val="FAF7EF"/>
                </a:solidFill>
                <a:ea typeface="Cambria" pitchFamily="34" charset="-122"/>
              </a:rPr>
              <a:t>Destinations</a:t>
            </a:r>
            <a:r>
              <a:rPr lang="en-US" sz="2600" b="1" dirty="0">
                <a:solidFill>
                  <a:srgbClr val="FAF7EF"/>
                </a:solidFill>
                <a:ea typeface="Cambria" pitchFamily="34" charset="-122"/>
                <a:cs typeface="Cambria" pitchFamily="34" charset="-120"/>
              </a:rPr>
              <a:t> </a:t>
            </a:r>
            <a:endParaRPr lang="en-US" sz="2600" dirty="0"/>
          </a:p>
        </p:txBody>
      </p:sp>
      <p:sp>
        <p:nvSpPr>
          <p:cNvPr id="4" name="Shape 2"/>
          <p:cNvSpPr/>
          <p:nvPr/>
        </p:nvSpPr>
        <p:spPr>
          <a:xfrm>
            <a:off x="0" y="0"/>
            <a:ext cx="146304" cy="777240"/>
          </a:xfrm>
          <a:prstGeom prst="rect">
            <a:avLst/>
          </a:prstGeom>
          <a:solidFill>
            <a:srgbClr val="E9A800"/>
          </a:solidFill>
          <a:ln/>
        </p:spPr>
        <p:txBody>
          <a:bodyPr/>
          <a:lstStyle/>
          <a:p>
            <a:endParaRPr lang="en-GB"/>
          </a:p>
        </p:txBody>
      </p:sp>
      <p:graphicFrame>
        <p:nvGraphicFramePr>
          <p:cNvPr id="7" name="Table 0"/>
          <p:cNvGraphicFramePr>
            <a:graphicFrameLocks noGrp="1"/>
          </p:cNvGraphicFramePr>
          <p:nvPr>
            <p:extLst>
              <p:ext uri="{D42A27DB-BD31-4B8C-83A1-F6EECF244321}">
                <p14:modId xmlns:p14="http://schemas.microsoft.com/office/powerpoint/2010/main" val="1048777979"/>
              </p:ext>
            </p:extLst>
          </p:nvPr>
        </p:nvGraphicFramePr>
        <p:xfrm>
          <a:off x="454736" y="1314310"/>
          <a:ext cx="11203863" cy="3412107"/>
        </p:xfrm>
        <a:graphic>
          <a:graphicData uri="http://schemas.openxmlformats.org/drawingml/2006/table">
            <a:tbl>
              <a:tblPr/>
              <a:tblGrid>
                <a:gridCol w="1715832">
                  <a:extLst>
                    <a:ext uri="{9D8B030D-6E8A-4147-A177-3AD203B41FA5}">
                      <a16:colId xmlns:a16="http://schemas.microsoft.com/office/drawing/2014/main" val="20001"/>
                    </a:ext>
                  </a:extLst>
                </a:gridCol>
                <a:gridCol w="1461249">
                  <a:extLst>
                    <a:ext uri="{9D8B030D-6E8A-4147-A177-3AD203B41FA5}">
                      <a16:colId xmlns:a16="http://schemas.microsoft.com/office/drawing/2014/main" val="1796571623"/>
                    </a:ext>
                  </a:extLst>
                </a:gridCol>
                <a:gridCol w="1724455">
                  <a:extLst>
                    <a:ext uri="{9D8B030D-6E8A-4147-A177-3AD203B41FA5}">
                      <a16:colId xmlns:a16="http://schemas.microsoft.com/office/drawing/2014/main" val="20002"/>
                    </a:ext>
                  </a:extLst>
                </a:gridCol>
                <a:gridCol w="6302327">
                  <a:extLst>
                    <a:ext uri="{9D8B030D-6E8A-4147-A177-3AD203B41FA5}">
                      <a16:colId xmlns:a16="http://schemas.microsoft.com/office/drawing/2014/main" val="20003"/>
                    </a:ext>
                  </a:extLst>
                </a:gridCol>
              </a:tblGrid>
              <a:tr h="477658">
                <a:tc>
                  <a:txBody>
                    <a:bodyPr/>
                    <a:lstStyle/>
                    <a:p>
                      <a:pPr marL="0" indent="0">
                        <a:buNone/>
                      </a:pPr>
                      <a:r>
                        <a:rPr lang="en-US" sz="2000" b="1" baseline="0" dirty="0">
                          <a:solidFill>
                            <a:srgbClr val="FAF7EF"/>
                          </a:solidFill>
                          <a:latin typeface="Calibri" pitchFamily="34" charset="0"/>
                          <a:ea typeface="Calibri" pitchFamily="34" charset="-122"/>
                          <a:cs typeface="Calibri" pitchFamily="34" charset="-120"/>
                        </a:rPr>
                        <a:t>Destination</a:t>
                      </a:r>
                      <a:endParaRPr lang="en-US" sz="2000" b="1" baseline="0" dirty="0">
                        <a:solidFill>
                          <a:srgbClr val="FAF7EF"/>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2000" b="1" baseline="0" dirty="0">
                          <a:solidFill>
                            <a:srgbClr val="FAF7EF"/>
                          </a:solidFill>
                          <a:latin typeface="Calibri" charset="0"/>
                          <a:ea typeface="Calibri" charset="0"/>
                          <a:cs typeface="Calibri" charset="0"/>
                        </a:rPr>
                        <a:t>Departure window</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2000" b="1" baseline="0" dirty="0">
                          <a:solidFill>
                            <a:srgbClr val="FAF7EF"/>
                          </a:solidFill>
                          <a:latin typeface="Calibri" pitchFamily="34" charset="0"/>
                          <a:ea typeface="Calibri" pitchFamily="34" charset="-122"/>
                          <a:cs typeface="Calibri" pitchFamily="34" charset="-120"/>
                        </a:rPr>
                        <a:t>Type</a:t>
                      </a:r>
                      <a:endParaRPr lang="en-US" sz="2000" b="1" baseline="0" dirty="0">
                        <a:solidFill>
                          <a:srgbClr val="FAF7EF"/>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2000" b="1" baseline="0" dirty="0">
                          <a:solidFill>
                            <a:srgbClr val="FAF7EF"/>
                          </a:solidFill>
                          <a:latin typeface="Calibri" pitchFamily="34" charset="0"/>
                          <a:ea typeface="Calibri" pitchFamily="34" charset="-122"/>
                          <a:cs typeface="Calibri" pitchFamily="34" charset="-120"/>
                        </a:rPr>
                        <a:t>Tide notes</a:t>
                      </a:r>
                      <a:endParaRPr lang="en-US" sz="2000" b="1" baseline="0" dirty="0">
                        <a:solidFill>
                          <a:srgbClr val="FAF7EF"/>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extLst>
                  <a:ext uri="{0D108BD9-81ED-4DB2-BD59-A6C34878D82A}">
                    <a16:rowId xmlns:a16="http://schemas.microsoft.com/office/drawing/2014/main" val="10000"/>
                  </a:ext>
                </a:extLst>
              </a:tr>
              <a:tr h="394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CYC</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Any HW</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02830"/>
                          </a:solidFill>
                          <a:latin typeface="Calibri" pitchFamily="34" charset="0"/>
                          <a:ea typeface="Calibri" pitchFamily="34" charset="-122"/>
                          <a:cs typeface="Calibri" pitchFamily="34" charset="-120"/>
                        </a:rPr>
                        <a:t>Day sail</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02830"/>
                          </a:solidFill>
                          <a:latin typeface="Calibri" pitchFamily="34" charset="0"/>
                          <a:ea typeface="Calibri" pitchFamily="34" charset="-122"/>
                          <a:cs typeface="Calibri" pitchFamily="34" charset="-120"/>
                        </a:rPr>
                        <a:t>Tides any state — short passage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578098172"/>
                  </a:ext>
                </a:extLst>
              </a:tr>
              <a:tr h="228445">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Itchenor</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HW -1</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Day sail</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Spring tides — strong currents</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8445">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Cobnor </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charset="0"/>
                          <a:ea typeface="Calibri" charset="0"/>
                          <a:cs typeface="Calibri" charset="0"/>
                        </a:rPr>
                        <a:t>N/A</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Camping</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Tides any state — short passage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3687055587"/>
                  </a:ext>
                </a:extLst>
              </a:tr>
              <a:tr h="726871">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Bosham</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HW -2.5</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Day sail</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Very tight schedule. Requires sailing into the tide both ways and getting back just in time to have enough water for haul out. Should only be done with &gt;10kn. Need to plan in to detour to Itchenor instead if behind schedule</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587">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East Head</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charset="0"/>
                          <a:ea typeface="Calibri" charset="0"/>
                          <a:cs typeface="Calibri" charset="0"/>
                        </a:rPr>
                        <a:t>HW +1.5 to 2.5hr</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Day sail</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Summer trip — high pressure window</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Shape 3"/>
          <p:cNvSpPr/>
          <p:nvPr/>
        </p:nvSpPr>
        <p:spPr>
          <a:xfrm>
            <a:off x="457200" y="5143500"/>
            <a:ext cx="11247120" cy="502920"/>
          </a:xfrm>
          <a:prstGeom prst="rect">
            <a:avLst/>
          </a:prstGeom>
          <a:solidFill>
            <a:srgbClr val="0F2942"/>
          </a:solidFill>
          <a:ln/>
        </p:spPr>
        <p:txBody>
          <a:bodyPr/>
          <a:lstStyle/>
          <a:p>
            <a:endParaRPr lang="en-GB"/>
          </a:p>
        </p:txBody>
      </p:sp>
      <p:sp>
        <p:nvSpPr>
          <p:cNvPr id="12" name="Shape 9"/>
          <p:cNvSpPr/>
          <p:nvPr/>
        </p:nvSpPr>
        <p:spPr>
          <a:xfrm>
            <a:off x="457200" y="5486400"/>
            <a:ext cx="11247120" cy="822960"/>
          </a:xfrm>
          <a:prstGeom prst="rect">
            <a:avLst/>
          </a:prstGeom>
          <a:solidFill>
            <a:srgbClr val="F5F0E1"/>
          </a:solidFill>
          <a:ln/>
        </p:spPr>
        <p:txBody>
          <a:bodyPr/>
          <a:lstStyle/>
          <a:p>
            <a:endParaRPr lang="en-GB"/>
          </a:p>
        </p:txBody>
      </p:sp>
      <p:sp>
        <p:nvSpPr>
          <p:cNvPr id="13" name="Shape 10"/>
          <p:cNvSpPr/>
          <p:nvPr/>
        </p:nvSpPr>
        <p:spPr>
          <a:xfrm>
            <a:off x="457200" y="5486400"/>
            <a:ext cx="109728" cy="822960"/>
          </a:xfrm>
          <a:prstGeom prst="rect">
            <a:avLst/>
          </a:prstGeom>
          <a:solidFill>
            <a:srgbClr val="E9A800"/>
          </a:solidFill>
          <a:ln/>
        </p:spPr>
        <p:txBody>
          <a:bodyPr/>
          <a:lstStyle/>
          <a:p>
            <a:endParaRPr lang="en-GB"/>
          </a:p>
        </p:txBody>
      </p:sp>
      <p:sp>
        <p:nvSpPr>
          <p:cNvPr id="14" name="Text 11"/>
          <p:cNvSpPr/>
          <p:nvPr/>
        </p:nvSpPr>
        <p:spPr>
          <a:xfrm>
            <a:off x="685800" y="5486400"/>
            <a:ext cx="10972800" cy="822960"/>
          </a:xfrm>
          <a:prstGeom prst="rect">
            <a:avLst/>
          </a:prstGeom>
          <a:noFill/>
          <a:ln/>
        </p:spPr>
        <p:txBody>
          <a:bodyPr wrap="square" rtlCol="0" anchor="ctr"/>
          <a:lstStyle/>
          <a:p>
            <a:pPr marL="0" indent="0">
              <a:buNone/>
            </a:pPr>
            <a:r>
              <a:rPr lang="en-US" sz="1100" i="1" dirty="0">
                <a:solidFill>
                  <a:srgbClr val="202830"/>
                </a:solidFill>
                <a:ea typeface="Calibri" pitchFamily="34" charset="-122"/>
                <a:cs typeface="Calibri" pitchFamily="34" charset="-120"/>
              </a:rPr>
              <a:t>All dates subject to weather call by 1800 the day before · Sail Leader confirms patrol-boat launch and haul-out times against the Dell Quay tide window — the slipway dries fully at LW, so timings are tide-driven.</a:t>
            </a:r>
            <a:endParaRPr lang="en-US" sz="1100" dirty="0"/>
          </a:p>
        </p:txBody>
      </p:sp>
      <p:sp>
        <p:nvSpPr>
          <p:cNvPr id="15" name="Text 12"/>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ea typeface="Calibri" pitchFamily="34" charset="-122"/>
                <a:cs typeface="Calibri" pitchFamily="34" charset="-120"/>
              </a:rPr>
              <a:t>Dell Quay Sailing Club  ·  Adventure Sailing Handbook 2026</a:t>
            </a:r>
            <a:endParaRPr lang="en-US" sz="900" dirty="0"/>
          </a:p>
        </p:txBody>
      </p:sp>
      <p:pic>
        <p:nvPicPr>
          <p:cNvPr id="16"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17" name="Text 13"/>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ea typeface="Calibri" pitchFamily="34" charset="-122"/>
                <a:cs typeface="Calibri" pitchFamily="34" charset="-120"/>
              </a:rPr>
              <a:t>6</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rPr>
              <a:t>Destinations</a:t>
            </a:r>
            <a:r>
              <a:rPr lang="en-US" sz="2600" b="1" dirty="0">
                <a:solidFill>
                  <a:srgbClr val="FAF7EF"/>
                </a:solidFill>
                <a:latin typeface="Calibri (Body)"/>
                <a:ea typeface="Cambria" pitchFamily="34" charset="-122"/>
                <a:cs typeface="Cambria" pitchFamily="34" charset="-120"/>
              </a:rPr>
              <a:t> summary</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graphicFrame>
        <p:nvGraphicFramePr>
          <p:cNvPr id="9" name="Table 0"/>
          <p:cNvGraphicFramePr>
            <a:graphicFrameLocks noGrp="1"/>
          </p:cNvGraphicFramePr>
          <p:nvPr>
            <p:extLst>
              <p:ext uri="{D42A27DB-BD31-4B8C-83A1-F6EECF244321}">
                <p14:modId xmlns:p14="http://schemas.microsoft.com/office/powerpoint/2010/main" val="4090422262"/>
              </p:ext>
            </p:extLst>
          </p:nvPr>
        </p:nvGraphicFramePr>
        <p:xfrm>
          <a:off x="569751" y="1288299"/>
          <a:ext cx="10774522" cy="3278154"/>
        </p:xfrm>
        <a:graphic>
          <a:graphicData uri="http://schemas.openxmlformats.org/drawingml/2006/table">
            <a:tbl>
              <a:tblPr/>
              <a:tblGrid>
                <a:gridCol w="477235">
                  <a:extLst>
                    <a:ext uri="{9D8B030D-6E8A-4147-A177-3AD203B41FA5}">
                      <a16:colId xmlns:a16="http://schemas.microsoft.com/office/drawing/2014/main" val="20000"/>
                    </a:ext>
                  </a:extLst>
                </a:gridCol>
                <a:gridCol w="1518932">
                  <a:extLst>
                    <a:ext uri="{9D8B030D-6E8A-4147-A177-3AD203B41FA5}">
                      <a16:colId xmlns:a16="http://schemas.microsoft.com/office/drawing/2014/main" val="20001"/>
                    </a:ext>
                  </a:extLst>
                </a:gridCol>
                <a:gridCol w="1287625">
                  <a:extLst>
                    <a:ext uri="{9D8B030D-6E8A-4147-A177-3AD203B41FA5}">
                      <a16:colId xmlns:a16="http://schemas.microsoft.com/office/drawing/2014/main" val="20002"/>
                    </a:ext>
                  </a:extLst>
                </a:gridCol>
                <a:gridCol w="942392">
                  <a:extLst>
                    <a:ext uri="{9D8B030D-6E8A-4147-A177-3AD203B41FA5}">
                      <a16:colId xmlns:a16="http://schemas.microsoft.com/office/drawing/2014/main" val="4194923392"/>
                    </a:ext>
                  </a:extLst>
                </a:gridCol>
                <a:gridCol w="1511559">
                  <a:extLst>
                    <a:ext uri="{9D8B030D-6E8A-4147-A177-3AD203B41FA5}">
                      <a16:colId xmlns:a16="http://schemas.microsoft.com/office/drawing/2014/main" val="20003"/>
                    </a:ext>
                  </a:extLst>
                </a:gridCol>
                <a:gridCol w="1551874">
                  <a:extLst>
                    <a:ext uri="{9D8B030D-6E8A-4147-A177-3AD203B41FA5}">
                      <a16:colId xmlns:a16="http://schemas.microsoft.com/office/drawing/2014/main" val="20004"/>
                    </a:ext>
                  </a:extLst>
                </a:gridCol>
                <a:gridCol w="1859232">
                  <a:extLst>
                    <a:ext uri="{9D8B030D-6E8A-4147-A177-3AD203B41FA5}">
                      <a16:colId xmlns:a16="http://schemas.microsoft.com/office/drawing/2014/main" val="20005"/>
                    </a:ext>
                  </a:extLst>
                </a:gridCol>
                <a:gridCol w="1625673">
                  <a:extLst>
                    <a:ext uri="{9D8B030D-6E8A-4147-A177-3AD203B41FA5}">
                      <a16:colId xmlns:a16="http://schemas.microsoft.com/office/drawing/2014/main" val="20007"/>
                    </a:ext>
                  </a:extLst>
                </a:gridCol>
              </a:tblGrid>
              <a:tr h="782880">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Destination</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Miles</a:t>
                      </a:r>
                      <a:endParaRPr lang="en-US" sz="1600" b="1" dirty="0">
                        <a:solidFill>
                          <a:schemeClr val="bg1"/>
                        </a:solidFill>
                        <a:latin typeface="Calibri" charset="0"/>
                        <a:ea typeface="Calibri" charset="0"/>
                        <a:cs typeface="Calibri" charset="0"/>
                      </a:endParaRPr>
                    </a:p>
                    <a:p>
                      <a:pPr marL="0" indent="0">
                        <a:buNone/>
                      </a:pPr>
                      <a:r>
                        <a:rPr lang="en-US" sz="1600" b="1" dirty="0">
                          <a:solidFill>
                            <a:schemeClr val="bg1"/>
                          </a:solidFill>
                          <a:latin typeface="Calibri" pitchFamily="34" charset="0"/>
                          <a:ea typeface="Calibri" pitchFamily="34" charset="-122"/>
                          <a:cs typeface="Calibri" pitchFamily="34" charset="-120"/>
                        </a:rPr>
                        <a:t>(both ways)</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baseline="0" dirty="0">
                          <a:solidFill>
                            <a:srgbClr val="FAF7EF"/>
                          </a:solidFill>
                          <a:latin typeface="Calibri" charset="0"/>
                          <a:ea typeface="Calibri" charset="0"/>
                          <a:cs typeface="Calibri" charset="0"/>
                        </a:rPr>
                        <a:t>Lunch Duration</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Trip Duration including lunch</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Best Wind</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Worst Wind</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tc>
                  <a:txBody>
                    <a:bodyPr/>
                    <a:lstStyle/>
                    <a:p>
                      <a:pPr marL="0" indent="0">
                        <a:buNone/>
                      </a:pPr>
                      <a:r>
                        <a:rPr lang="en-US" sz="1600" b="1" dirty="0">
                          <a:solidFill>
                            <a:schemeClr val="bg1"/>
                          </a:solidFill>
                          <a:latin typeface="Calibri" pitchFamily="34" charset="0"/>
                          <a:ea typeface="Calibri" pitchFamily="34" charset="-122"/>
                          <a:cs typeface="Calibri" pitchFamily="34" charset="-120"/>
                        </a:rPr>
                        <a:t>Level</a:t>
                      </a:r>
                      <a:endParaRPr lang="en-US" sz="1600" b="1" dirty="0">
                        <a:solidFill>
                          <a:schemeClr val="bg1"/>
                        </a:solidFill>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0F2942"/>
                    </a:solidFill>
                  </a:tcPr>
                </a:tc>
                <a:extLst>
                  <a:ext uri="{0D108BD9-81ED-4DB2-BD59-A6C34878D82A}">
                    <a16:rowId xmlns:a16="http://schemas.microsoft.com/office/drawing/2014/main" val="10000"/>
                  </a:ext>
                </a:extLst>
              </a:tr>
              <a:tr h="488532">
                <a:tc>
                  <a:txBody>
                    <a:bodyPr/>
                    <a:lstStyle/>
                    <a:p>
                      <a:pPr marL="0" indent="0">
                        <a:buNone/>
                      </a:pPr>
                      <a:r>
                        <a:rPr lang="en-US" sz="1600" dirty="0">
                          <a:latin typeface="Calibri" charset="0"/>
                          <a:ea typeface="Calibri" charset="0"/>
                          <a:cs typeface="Calibri" charset="0"/>
                        </a:rPr>
                        <a:t>1</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202830"/>
                          </a:solidFill>
                          <a:latin typeface="Calibri" pitchFamily="34" charset="0"/>
                          <a:ea typeface="Calibri" pitchFamily="34" charset="-122"/>
                          <a:cs typeface="Calibri" pitchFamily="34" charset="-120"/>
                        </a:rPr>
                        <a:t>CYC</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2.8 nm</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charset="0"/>
                          <a:ea typeface="Calibri" charset="0"/>
                          <a:cs typeface="Calibri" charset="0"/>
                        </a:rPr>
                        <a:t>1 hr</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2 hr</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W, SW</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E (beat home)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02830"/>
                          </a:solidFill>
                          <a:latin typeface="Calibri" pitchFamily="34" charset="0"/>
                          <a:ea typeface="Calibri" pitchFamily="34" charset="-122"/>
                          <a:cs typeface="Calibri" pitchFamily="34" charset="-120"/>
                        </a:rPr>
                        <a:t>Beginner</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224987121"/>
                  </a:ext>
                </a:extLst>
              </a:tr>
              <a:tr h="424251">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2</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Itchenor</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4.7 nm</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1 hr</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3hr 20min</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W, SW</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E (beat home)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Beginner</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1315511810"/>
                  </a:ext>
                </a:extLst>
              </a:tr>
              <a:tr h="424251">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3</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Cobnor Daytrip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charset="0"/>
                          <a:ea typeface="Calibri" charset="0"/>
                          <a:cs typeface="Calibri" charset="0"/>
                        </a:rPr>
                        <a:t>Cobnor Camp</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6.2 nm</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N/A</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4hr</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Any</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NE chill</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Beginner</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522406156"/>
                  </a:ext>
                </a:extLst>
              </a:tr>
              <a:tr h="424251">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4</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Bosham</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7.9 nm</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30 min max</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5hr 30min</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W </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Intermediate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3888349573"/>
                  </a:ext>
                </a:extLst>
              </a:tr>
              <a:tr h="424251">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5</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East Head</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9.5 nm</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charset="0"/>
                          <a:ea typeface="Calibri" charset="0"/>
                          <a:cs typeface="Calibri" charset="0"/>
                        </a:rPr>
                        <a:t>4 hours</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latin typeface="Calibri" charset="0"/>
                          <a:ea typeface="Calibri" charset="0"/>
                          <a:cs typeface="Calibri" charset="0"/>
                        </a:rPr>
                        <a:t>7hr</a:t>
                      </a: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S  N</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E  W </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tc>
                  <a:txBody>
                    <a:bodyPr/>
                    <a:lstStyle/>
                    <a:p>
                      <a:pPr marL="0" indent="0">
                        <a:buNone/>
                      </a:pPr>
                      <a:r>
                        <a:rPr lang="en-US" sz="1600" dirty="0">
                          <a:solidFill>
                            <a:srgbClr val="202830"/>
                          </a:solidFill>
                          <a:latin typeface="Calibri" pitchFamily="34" charset="0"/>
                          <a:ea typeface="Calibri" pitchFamily="34" charset="-122"/>
                          <a:cs typeface="Calibri" pitchFamily="34" charset="-120"/>
                        </a:rPr>
                        <a:t>Intermediate</a:t>
                      </a:r>
                      <a:endParaRPr lang="en-US" sz="1600" dirty="0">
                        <a:latin typeface="Calibri" charset="0"/>
                        <a:ea typeface="Calibri" charset="0"/>
                        <a:cs typeface="Calibri" charset="0"/>
                      </a:endParaRPr>
                    </a:p>
                  </a:txBody>
                  <a:tcPr>
                    <a:lnL w="6350" cap="flat" cmpd="sng" algn="ctr">
                      <a:solidFill>
                        <a:srgbClr val="B5B5B5"/>
                      </a:solidFill>
                      <a:prstDash val="solid"/>
                      <a:round/>
                      <a:headEnd type="none" w="med" len="med"/>
                      <a:tailEnd type="none" w="med" len="med"/>
                    </a:lnL>
                    <a:lnR w="6350" cap="flat" cmpd="sng" algn="ctr">
                      <a:solidFill>
                        <a:srgbClr val="B5B5B5"/>
                      </a:solidFill>
                      <a:prstDash val="solid"/>
                      <a:round/>
                      <a:headEnd type="none" w="med" len="med"/>
                      <a:tailEnd type="none" w="med" len="med"/>
                    </a:lnR>
                    <a:lnT w="6350" cap="flat" cmpd="sng" algn="ctr">
                      <a:solidFill>
                        <a:srgbClr val="B5B5B5"/>
                      </a:solidFill>
                      <a:prstDash val="solid"/>
                      <a:round/>
                      <a:headEnd type="none" w="med" len="med"/>
                      <a:tailEnd type="none" w="med" len="med"/>
                    </a:lnT>
                    <a:lnB w="6350" cap="flat" cmpd="sng" algn="ctr">
                      <a:solidFill>
                        <a:srgbClr val="B5B5B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6" name="Text 13"/>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17" name="Image 0" descr="preencoded.png"/>
          <p:cNvPicPr>
            <a:picLocks noChangeAspect="1"/>
          </p:cNvPicPr>
          <p:nvPr/>
        </p:nvPicPr>
        <p:blipFill>
          <a:blip r:embed="rId3"/>
          <a:stretch>
            <a:fillRect/>
          </a:stretch>
        </p:blipFill>
        <p:spPr>
          <a:xfrm>
            <a:off x="11091672" y="6510528"/>
            <a:ext cx="365760" cy="256032"/>
          </a:xfrm>
          <a:prstGeom prst="rect">
            <a:avLst/>
          </a:prstGeom>
        </p:spPr>
      </p:pic>
      <p:sp>
        <p:nvSpPr>
          <p:cNvPr id="18" name="Text 14"/>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8</a:t>
            </a:r>
            <a:endParaRPr lang="en-US" sz="900" dirty="0">
              <a:latin typeface="Calibri (Body)"/>
            </a:endParaRPr>
          </a:p>
        </p:txBody>
      </p:sp>
      <p:sp>
        <p:nvSpPr>
          <p:cNvPr id="19" name="Shape 3">
            <a:extLst>
              <a:ext uri="{FF2B5EF4-FFF2-40B4-BE49-F238E27FC236}">
                <a16:creationId xmlns:a16="http://schemas.microsoft.com/office/drawing/2014/main" id="{6DEFDA3B-D87E-BEC8-088C-089E3454124F}"/>
              </a:ext>
            </a:extLst>
          </p:cNvPr>
          <p:cNvSpPr/>
          <p:nvPr/>
        </p:nvSpPr>
        <p:spPr>
          <a:xfrm>
            <a:off x="457200" y="5143500"/>
            <a:ext cx="11247120" cy="502920"/>
          </a:xfrm>
          <a:prstGeom prst="rect">
            <a:avLst/>
          </a:prstGeom>
          <a:solidFill>
            <a:srgbClr val="0F2942"/>
          </a:solidFill>
          <a:ln/>
        </p:spPr>
        <p:txBody>
          <a:bodyPr/>
          <a:lstStyle/>
          <a:p>
            <a:endParaRPr lang="en-GB"/>
          </a:p>
        </p:txBody>
      </p:sp>
      <p:sp>
        <p:nvSpPr>
          <p:cNvPr id="20" name="Shape 9">
            <a:extLst>
              <a:ext uri="{FF2B5EF4-FFF2-40B4-BE49-F238E27FC236}">
                <a16:creationId xmlns:a16="http://schemas.microsoft.com/office/drawing/2014/main" id="{9A352EA9-57F7-20A2-A989-F83BE1D42EBD}"/>
              </a:ext>
            </a:extLst>
          </p:cNvPr>
          <p:cNvSpPr/>
          <p:nvPr/>
        </p:nvSpPr>
        <p:spPr>
          <a:xfrm>
            <a:off x="457200" y="5486400"/>
            <a:ext cx="11247120" cy="822960"/>
          </a:xfrm>
          <a:prstGeom prst="rect">
            <a:avLst/>
          </a:prstGeom>
          <a:solidFill>
            <a:srgbClr val="F5F0E1"/>
          </a:solidFill>
          <a:ln/>
        </p:spPr>
        <p:txBody>
          <a:bodyPr/>
          <a:lstStyle/>
          <a:p>
            <a:endParaRPr lang="en-GB"/>
          </a:p>
        </p:txBody>
      </p:sp>
      <p:sp>
        <p:nvSpPr>
          <p:cNvPr id="21" name="Shape 10">
            <a:extLst>
              <a:ext uri="{FF2B5EF4-FFF2-40B4-BE49-F238E27FC236}">
                <a16:creationId xmlns:a16="http://schemas.microsoft.com/office/drawing/2014/main" id="{7DEFE2D4-85DF-C870-734D-09BF10C47D65}"/>
              </a:ext>
            </a:extLst>
          </p:cNvPr>
          <p:cNvSpPr/>
          <p:nvPr/>
        </p:nvSpPr>
        <p:spPr>
          <a:xfrm>
            <a:off x="457200" y="5486400"/>
            <a:ext cx="109728" cy="822960"/>
          </a:xfrm>
          <a:prstGeom prst="rect">
            <a:avLst/>
          </a:prstGeom>
          <a:solidFill>
            <a:srgbClr val="E9A800"/>
          </a:solidFill>
          <a:ln/>
        </p:spPr>
        <p:txBody>
          <a:bodyPr/>
          <a:lstStyle/>
          <a:p>
            <a:endParaRPr lang="en-GB"/>
          </a:p>
        </p:txBody>
      </p:sp>
      <p:sp>
        <p:nvSpPr>
          <p:cNvPr id="15" name="Text 12"/>
          <p:cNvSpPr/>
          <p:nvPr/>
        </p:nvSpPr>
        <p:spPr>
          <a:xfrm>
            <a:off x="758952" y="5676480"/>
            <a:ext cx="11430000" cy="502920"/>
          </a:xfrm>
          <a:prstGeom prst="rect">
            <a:avLst/>
          </a:prstGeom>
          <a:noFill/>
          <a:ln/>
        </p:spPr>
        <p:txBody>
          <a:bodyPr wrap="square" rtlCol="0" anchor="t"/>
          <a:lstStyle/>
          <a:p>
            <a:pPr marL="0" indent="0">
              <a:buNone/>
            </a:pPr>
            <a:r>
              <a:rPr lang="en-US" sz="1100" i="1" dirty="0">
                <a:solidFill>
                  <a:srgbClr val="7A7A7A"/>
                </a:solidFill>
                <a:latin typeface="Calibri (Body)"/>
                <a:ea typeface="Calibri" pitchFamily="34" charset="-122"/>
                <a:cs typeface="Calibri" pitchFamily="34" charset="-120"/>
              </a:rPr>
              <a:t>Distances are actual sailed distance with tacking which can be 1.5×–2× more than the direct line. </a:t>
            </a:r>
            <a:endParaRPr lang="en-US" sz="1100" dirty="0">
              <a:latin typeface="Calibri (Bod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777240"/>
          </a:xfrm>
          <a:prstGeom prst="rect">
            <a:avLst/>
          </a:prstGeom>
          <a:solidFill>
            <a:srgbClr val="0F2942"/>
          </a:solidFill>
          <a:ln/>
        </p:spPr>
        <p:txBody>
          <a:bodyPr/>
          <a:lstStyle/>
          <a:p>
            <a:endParaRPr lang="en-GB">
              <a:latin typeface="Calibri (Body)"/>
            </a:endParaRPr>
          </a:p>
        </p:txBody>
      </p:sp>
      <p:sp>
        <p:nvSpPr>
          <p:cNvPr id="3" name="Text 1"/>
          <p:cNvSpPr/>
          <p:nvPr/>
        </p:nvSpPr>
        <p:spPr>
          <a:xfrm>
            <a:off x="457200" y="91440"/>
            <a:ext cx="11274552" cy="594360"/>
          </a:xfrm>
          <a:prstGeom prst="rect">
            <a:avLst/>
          </a:prstGeom>
          <a:noFill/>
          <a:ln/>
        </p:spPr>
        <p:txBody>
          <a:bodyPr wrap="square" lIns="0" tIns="0" rIns="0" bIns="0" rtlCol="0" anchor="ctr"/>
          <a:lstStyle/>
          <a:p>
            <a:pPr marL="0" indent="0">
              <a:buNone/>
            </a:pPr>
            <a:r>
              <a:rPr lang="en-US" sz="2600" b="1" dirty="0">
                <a:solidFill>
                  <a:srgbClr val="FAF7EF"/>
                </a:solidFill>
                <a:latin typeface="Calibri (Body)"/>
                <a:ea typeface="Cambria" pitchFamily="34" charset="-122"/>
                <a:cs typeface="Cambria" pitchFamily="34" charset="-120"/>
              </a:rPr>
              <a:t>1. Chichester Yacht Club</a:t>
            </a:r>
            <a:endParaRPr lang="en-US" sz="2600" dirty="0">
              <a:latin typeface="Calibri (Body)"/>
            </a:endParaRPr>
          </a:p>
        </p:txBody>
      </p:sp>
      <p:sp>
        <p:nvSpPr>
          <p:cNvPr id="4" name="Shape 2"/>
          <p:cNvSpPr/>
          <p:nvPr/>
        </p:nvSpPr>
        <p:spPr>
          <a:xfrm>
            <a:off x="0" y="0"/>
            <a:ext cx="146304" cy="777240"/>
          </a:xfrm>
          <a:prstGeom prst="rect">
            <a:avLst/>
          </a:prstGeom>
          <a:solidFill>
            <a:srgbClr val="E9A800"/>
          </a:solidFill>
          <a:ln/>
        </p:spPr>
        <p:txBody>
          <a:bodyPr/>
          <a:lstStyle/>
          <a:p>
            <a:endParaRPr lang="en-GB">
              <a:latin typeface="Calibri (Body)"/>
            </a:endParaRPr>
          </a:p>
        </p:txBody>
      </p:sp>
      <p:sp>
        <p:nvSpPr>
          <p:cNvPr id="5" name="Shape 3"/>
          <p:cNvSpPr/>
          <p:nvPr/>
        </p:nvSpPr>
        <p:spPr>
          <a:xfrm>
            <a:off x="146304" y="777240"/>
            <a:ext cx="12042648" cy="365760"/>
          </a:xfrm>
          <a:prstGeom prst="rect">
            <a:avLst/>
          </a:prstGeom>
          <a:solidFill>
            <a:srgbClr val="F5F0E1"/>
          </a:solidFill>
          <a:ln/>
        </p:spPr>
        <p:txBody>
          <a:bodyPr/>
          <a:lstStyle/>
          <a:p>
            <a:endParaRPr lang="en-GB">
              <a:latin typeface="Calibri (Body)"/>
            </a:endParaRPr>
          </a:p>
        </p:txBody>
      </p:sp>
      <p:sp>
        <p:nvSpPr>
          <p:cNvPr id="6" name="Text 4"/>
          <p:cNvSpPr/>
          <p:nvPr/>
        </p:nvSpPr>
        <p:spPr>
          <a:xfrm>
            <a:off x="457200" y="777240"/>
            <a:ext cx="8686800" cy="365760"/>
          </a:xfrm>
          <a:prstGeom prst="rect">
            <a:avLst/>
          </a:prstGeom>
          <a:noFill/>
          <a:ln/>
        </p:spPr>
        <p:txBody>
          <a:bodyPr wrap="square" lIns="0" tIns="0" rIns="0" bIns="0" rtlCol="0" anchor="ctr"/>
          <a:lstStyle/>
          <a:p>
            <a:pPr marL="0" indent="0">
              <a:buNone/>
            </a:pPr>
            <a:r>
              <a:rPr lang="en-US" sz="1300" i="1" dirty="0">
                <a:solidFill>
                  <a:srgbClr val="0F2942"/>
                </a:solidFill>
                <a:latin typeface="Calibri (Body)"/>
                <a:ea typeface="Cambria" pitchFamily="34" charset="-122"/>
                <a:cs typeface="Cambria" pitchFamily="34" charset="-120"/>
              </a:rPr>
              <a:t>Bad-weather bolt-hole — a sheltered marina a short hop from home</a:t>
            </a:r>
            <a:endParaRPr lang="en-US" sz="1300" dirty="0">
              <a:latin typeface="Calibri (Body)"/>
            </a:endParaRPr>
          </a:p>
        </p:txBody>
      </p:sp>
      <p:sp>
        <p:nvSpPr>
          <p:cNvPr id="8" name="Text 6"/>
          <p:cNvSpPr/>
          <p:nvPr/>
        </p:nvSpPr>
        <p:spPr>
          <a:xfrm>
            <a:off x="10497312" y="868680"/>
            <a:ext cx="1554480" cy="256032"/>
          </a:xfrm>
          <a:prstGeom prst="rect">
            <a:avLst/>
          </a:prstGeom>
          <a:solidFill>
            <a:srgbClr val="00B050"/>
          </a:solidFill>
          <a:ln/>
        </p:spPr>
        <p:txBody>
          <a:bodyPr wrap="square" lIns="0" tIns="0" rIns="0" bIns="0" rtlCol="0" anchor="ctr"/>
          <a:lstStyle/>
          <a:p>
            <a:pPr marL="0" indent="0" algn="ctr">
              <a:buNone/>
            </a:pPr>
            <a:r>
              <a:rPr lang="en-US" sz="1100" b="1" dirty="0">
                <a:solidFill>
                  <a:srgbClr val="FFFFFF"/>
                </a:solidFill>
                <a:latin typeface="Calibri (Body)"/>
                <a:ea typeface="Calibri" pitchFamily="34" charset="-122"/>
                <a:cs typeface="Calibri" pitchFamily="34" charset="-120"/>
              </a:rPr>
              <a:t>Beginner / Bad-weather</a:t>
            </a:r>
            <a:endParaRPr lang="en-US" sz="1100" dirty="0">
              <a:latin typeface="Calibri (Body)"/>
            </a:endParaRPr>
          </a:p>
        </p:txBody>
      </p:sp>
      <p:sp>
        <p:nvSpPr>
          <p:cNvPr id="9" name="Shape 7"/>
          <p:cNvSpPr/>
          <p:nvPr/>
        </p:nvSpPr>
        <p:spPr>
          <a:xfrm>
            <a:off x="548640" y="141732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0" name="Text 8"/>
          <p:cNvSpPr/>
          <p:nvPr/>
        </p:nvSpPr>
        <p:spPr>
          <a:xfrm>
            <a:off x="640080" y="141732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Distance</a:t>
            </a:r>
            <a:endParaRPr lang="en-US" sz="1100" dirty="0">
              <a:latin typeface="Calibri (Body)"/>
            </a:endParaRPr>
          </a:p>
        </p:txBody>
      </p:sp>
      <p:sp>
        <p:nvSpPr>
          <p:cNvPr id="11" name="Text 9"/>
          <p:cNvSpPr/>
          <p:nvPr/>
        </p:nvSpPr>
        <p:spPr>
          <a:xfrm>
            <a:off x="1920240" y="141732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2.8 nm total </a:t>
            </a:r>
            <a:endParaRPr lang="en-US" sz="1100" dirty="0">
              <a:latin typeface="Calibri (Body)"/>
            </a:endParaRPr>
          </a:p>
        </p:txBody>
      </p:sp>
      <p:sp>
        <p:nvSpPr>
          <p:cNvPr id="12" name="Shape 10"/>
          <p:cNvSpPr/>
          <p:nvPr/>
        </p:nvSpPr>
        <p:spPr>
          <a:xfrm>
            <a:off x="548640" y="201168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3" name="Text 11"/>
          <p:cNvSpPr/>
          <p:nvPr/>
        </p:nvSpPr>
        <p:spPr>
          <a:xfrm>
            <a:off x="640080" y="201168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Avg time</a:t>
            </a:r>
            <a:endParaRPr lang="en-US" sz="1100" dirty="0">
              <a:latin typeface="Calibri (Body)"/>
            </a:endParaRPr>
          </a:p>
        </p:txBody>
      </p:sp>
      <p:sp>
        <p:nvSpPr>
          <p:cNvPr id="14" name="Text 12"/>
          <p:cNvSpPr/>
          <p:nvPr/>
        </p:nvSpPr>
        <p:spPr>
          <a:xfrm>
            <a:off x="1920240" y="201168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2hr 20min including 1 hr lunch</a:t>
            </a:r>
            <a:endParaRPr lang="en-US" sz="1100" dirty="0">
              <a:latin typeface="Calibri (Body)"/>
            </a:endParaRPr>
          </a:p>
        </p:txBody>
      </p:sp>
      <p:sp>
        <p:nvSpPr>
          <p:cNvPr id="15" name="Shape 13"/>
          <p:cNvSpPr/>
          <p:nvPr/>
        </p:nvSpPr>
        <p:spPr>
          <a:xfrm>
            <a:off x="548640" y="260604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16" name="Text 14"/>
          <p:cNvSpPr/>
          <p:nvPr/>
        </p:nvSpPr>
        <p:spPr>
          <a:xfrm>
            <a:off x="640080" y="260604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Best wind</a:t>
            </a:r>
            <a:endParaRPr lang="en-US" sz="1100" dirty="0">
              <a:latin typeface="Calibri (Body)"/>
            </a:endParaRPr>
          </a:p>
        </p:txBody>
      </p:sp>
      <p:sp>
        <p:nvSpPr>
          <p:cNvPr id="17" name="Text 15"/>
          <p:cNvSpPr/>
          <p:nvPr/>
        </p:nvSpPr>
        <p:spPr>
          <a:xfrm>
            <a:off x="1920240" y="260604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Any — sheltered approach down-channel</a:t>
            </a:r>
            <a:endParaRPr lang="en-US" sz="1100" dirty="0">
              <a:latin typeface="Calibri (Body)"/>
            </a:endParaRPr>
          </a:p>
        </p:txBody>
      </p:sp>
      <p:sp>
        <p:nvSpPr>
          <p:cNvPr id="18" name="Shape 16"/>
          <p:cNvSpPr/>
          <p:nvPr/>
        </p:nvSpPr>
        <p:spPr>
          <a:xfrm>
            <a:off x="548640" y="3200400"/>
            <a:ext cx="5120640" cy="548640"/>
          </a:xfrm>
          <a:prstGeom prst="rect">
            <a:avLst/>
          </a:prstGeom>
          <a:solidFill>
            <a:srgbClr val="FFFFFF"/>
          </a:solidFill>
          <a:ln w="6350">
            <a:solidFill>
              <a:srgbClr val="DDDDDD"/>
            </a:solidFill>
            <a:prstDash val="solid"/>
          </a:ln>
        </p:spPr>
        <p:txBody>
          <a:bodyPr/>
          <a:lstStyle/>
          <a:p>
            <a:endParaRPr lang="en-GB">
              <a:latin typeface="Calibri (Body)"/>
            </a:endParaRPr>
          </a:p>
        </p:txBody>
      </p:sp>
      <p:sp>
        <p:nvSpPr>
          <p:cNvPr id="19" name="Text 17"/>
          <p:cNvSpPr/>
          <p:nvPr/>
        </p:nvSpPr>
        <p:spPr>
          <a:xfrm>
            <a:off x="640080" y="320040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Depart</a:t>
            </a:r>
            <a:endParaRPr lang="en-US" sz="1100" dirty="0">
              <a:latin typeface="Calibri (Body)"/>
            </a:endParaRPr>
          </a:p>
        </p:txBody>
      </p:sp>
      <p:sp>
        <p:nvSpPr>
          <p:cNvPr id="20" name="Text 18"/>
          <p:cNvSpPr/>
          <p:nvPr/>
        </p:nvSpPr>
        <p:spPr>
          <a:xfrm>
            <a:off x="1920240" y="320040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Any state · no HW constraint (sheltered marina)</a:t>
            </a:r>
            <a:endParaRPr lang="en-US" sz="1100" dirty="0">
              <a:latin typeface="Calibri (Body)"/>
            </a:endParaRPr>
          </a:p>
        </p:txBody>
      </p:sp>
      <p:sp>
        <p:nvSpPr>
          <p:cNvPr id="21" name="Shape 19"/>
          <p:cNvSpPr/>
          <p:nvPr/>
        </p:nvSpPr>
        <p:spPr>
          <a:xfrm>
            <a:off x="548640" y="3794760"/>
            <a:ext cx="5120640" cy="548640"/>
          </a:xfrm>
          <a:prstGeom prst="rect">
            <a:avLst/>
          </a:prstGeom>
          <a:solidFill>
            <a:srgbClr val="F5F0E1"/>
          </a:solidFill>
          <a:ln w="6350">
            <a:solidFill>
              <a:srgbClr val="DDDDDD"/>
            </a:solidFill>
            <a:prstDash val="solid"/>
          </a:ln>
        </p:spPr>
        <p:txBody>
          <a:bodyPr/>
          <a:lstStyle/>
          <a:p>
            <a:endParaRPr lang="en-GB">
              <a:latin typeface="Calibri (Body)"/>
            </a:endParaRPr>
          </a:p>
        </p:txBody>
      </p:sp>
      <p:sp>
        <p:nvSpPr>
          <p:cNvPr id="22" name="Text 20"/>
          <p:cNvSpPr/>
          <p:nvPr/>
        </p:nvSpPr>
        <p:spPr>
          <a:xfrm>
            <a:off x="640080" y="3794760"/>
            <a:ext cx="1280160" cy="548640"/>
          </a:xfrm>
          <a:prstGeom prst="rect">
            <a:avLst/>
          </a:prstGeom>
          <a:noFill/>
          <a:ln/>
        </p:spPr>
        <p:txBody>
          <a:bodyPr wrap="square" lIns="0" tIns="0" rIns="0" bIns="0" rtlCol="0" anchor="ctr"/>
          <a:lstStyle/>
          <a:p>
            <a:pPr marL="0" indent="0">
              <a:buNone/>
            </a:pPr>
            <a:r>
              <a:rPr lang="en-US" sz="1100" b="1" dirty="0">
                <a:solidFill>
                  <a:srgbClr val="0F2942"/>
                </a:solidFill>
                <a:latin typeface="Calibri (Body)"/>
                <a:ea typeface="Calibri" pitchFamily="34" charset="-122"/>
                <a:cs typeface="Calibri" pitchFamily="34" charset="-120"/>
              </a:rPr>
              <a:t>Hazards</a:t>
            </a:r>
            <a:endParaRPr lang="en-US" sz="1100" dirty="0">
              <a:latin typeface="Calibri (Body)"/>
            </a:endParaRPr>
          </a:p>
        </p:txBody>
      </p:sp>
      <p:sp>
        <p:nvSpPr>
          <p:cNvPr id="23" name="Text 21"/>
          <p:cNvSpPr/>
          <p:nvPr/>
        </p:nvSpPr>
        <p:spPr>
          <a:xfrm>
            <a:off x="1920240" y="3794760"/>
            <a:ext cx="3657600" cy="548640"/>
          </a:xfrm>
          <a:prstGeom prst="rect">
            <a:avLst/>
          </a:prstGeom>
          <a:noFill/>
          <a:ln/>
        </p:spPr>
        <p:txBody>
          <a:bodyPr wrap="square" lIns="0" tIns="0" rIns="0" bIns="0" rtlCol="0" anchor="ctr"/>
          <a:lstStyle/>
          <a:p>
            <a:pPr marL="0" indent="0">
              <a:buNone/>
            </a:pPr>
            <a:r>
              <a:rPr lang="en-US" sz="1100" dirty="0">
                <a:solidFill>
                  <a:srgbClr val="202830"/>
                </a:solidFill>
                <a:latin typeface="Calibri (Body)"/>
                <a:ea typeface="Calibri" pitchFamily="34" charset="-122"/>
                <a:cs typeface="Calibri" pitchFamily="34" charset="-120"/>
              </a:rPr>
              <a:t>Marina traffic · keep clear of the lock &amp; fairway · speed limit</a:t>
            </a:r>
            <a:endParaRPr lang="en-US" sz="1100" dirty="0">
              <a:latin typeface="Calibri (Body)"/>
            </a:endParaRPr>
          </a:p>
        </p:txBody>
      </p:sp>
      <p:sp>
        <p:nvSpPr>
          <p:cNvPr id="24" name="Shape 22"/>
          <p:cNvSpPr/>
          <p:nvPr/>
        </p:nvSpPr>
        <p:spPr>
          <a:xfrm>
            <a:off x="548640" y="4526280"/>
            <a:ext cx="5120640" cy="1783080"/>
          </a:xfrm>
          <a:prstGeom prst="rect">
            <a:avLst/>
          </a:prstGeom>
          <a:solidFill>
            <a:srgbClr val="0F2942"/>
          </a:solidFill>
          <a:ln/>
        </p:spPr>
        <p:txBody>
          <a:bodyPr/>
          <a:lstStyle/>
          <a:p>
            <a:endParaRPr lang="en-GB">
              <a:latin typeface="Calibri (Body)"/>
            </a:endParaRPr>
          </a:p>
        </p:txBody>
      </p:sp>
      <p:sp>
        <p:nvSpPr>
          <p:cNvPr id="25" name="Shape 23"/>
          <p:cNvSpPr/>
          <p:nvPr/>
        </p:nvSpPr>
        <p:spPr>
          <a:xfrm>
            <a:off x="548640" y="4526280"/>
            <a:ext cx="109728" cy="1783080"/>
          </a:xfrm>
          <a:prstGeom prst="rect">
            <a:avLst/>
          </a:prstGeom>
          <a:solidFill>
            <a:srgbClr val="E9A800"/>
          </a:solidFill>
          <a:ln/>
        </p:spPr>
        <p:txBody>
          <a:bodyPr/>
          <a:lstStyle/>
          <a:p>
            <a:endParaRPr lang="en-GB">
              <a:latin typeface="Calibri (Body)"/>
            </a:endParaRPr>
          </a:p>
        </p:txBody>
      </p:sp>
      <p:sp>
        <p:nvSpPr>
          <p:cNvPr id="26" name="Text 24"/>
          <p:cNvSpPr/>
          <p:nvPr/>
        </p:nvSpPr>
        <p:spPr>
          <a:xfrm>
            <a:off x="777240" y="4572000"/>
            <a:ext cx="4846320" cy="365760"/>
          </a:xfrm>
          <a:prstGeom prst="rect">
            <a:avLst/>
          </a:prstGeom>
          <a:noFill/>
          <a:ln/>
        </p:spPr>
        <p:txBody>
          <a:bodyPr wrap="square" rtlCol="0" anchor="ctr"/>
          <a:lstStyle/>
          <a:p>
            <a:pPr marL="0" indent="0">
              <a:buNone/>
            </a:pPr>
            <a:r>
              <a:rPr lang="en-US" sz="1100" b="1" dirty="0">
                <a:solidFill>
                  <a:srgbClr val="E9A800"/>
                </a:solidFill>
                <a:latin typeface="Calibri (Body)"/>
                <a:ea typeface="Calibri" pitchFamily="34" charset="-122"/>
                <a:cs typeface="Calibri" pitchFamily="34" charset="-120"/>
              </a:rPr>
              <a:t>Sail Leader note</a:t>
            </a:r>
            <a:endParaRPr lang="en-US" sz="1100" dirty="0">
              <a:latin typeface="Calibri (Body)"/>
            </a:endParaRPr>
          </a:p>
        </p:txBody>
      </p:sp>
      <p:sp>
        <p:nvSpPr>
          <p:cNvPr id="27" name="Text 25"/>
          <p:cNvSpPr/>
          <p:nvPr/>
        </p:nvSpPr>
        <p:spPr>
          <a:xfrm>
            <a:off x="777240" y="4892040"/>
            <a:ext cx="4846320" cy="1417320"/>
          </a:xfrm>
          <a:prstGeom prst="rect">
            <a:avLst/>
          </a:prstGeom>
          <a:noFill/>
          <a:ln/>
        </p:spPr>
        <p:txBody>
          <a:bodyPr wrap="square" rtlCol="0" anchor="t"/>
          <a:lstStyle/>
          <a:p>
            <a:pPr marL="0" indent="0">
              <a:buNone/>
            </a:pPr>
            <a:r>
              <a:rPr lang="en-US" sz="1150" dirty="0">
                <a:solidFill>
                  <a:srgbClr val="FAF7EF"/>
                </a:solidFill>
                <a:latin typeface="Calibri (Body)"/>
                <a:ea typeface="Calibri" pitchFamily="34" charset="-122"/>
                <a:cs typeface="Calibri" pitchFamily="34" charset="-120"/>
              </a:rPr>
              <a:t>The bad-weather bolt-hole. When the forecast turns, Chichester Yacht Club at Chichester Marina is a short, well-sheltered hop down the channel from Dell Quay. Visitor berths, bar with bear garden, café and facilities ashore. Keep clear of the lock entrance and fairway.</a:t>
            </a:r>
            <a:endParaRPr lang="en-US" sz="1150" dirty="0">
              <a:latin typeface="Calibri (Body)"/>
            </a:endParaRPr>
          </a:p>
        </p:txBody>
      </p:sp>
      <p:pic>
        <p:nvPicPr>
          <p:cNvPr id="28" name="Image 0" descr="preencoded.png"/>
          <p:cNvPicPr>
            <a:picLocks noChangeAspect="1"/>
          </p:cNvPicPr>
          <p:nvPr/>
        </p:nvPicPr>
        <p:blipFill>
          <a:blip r:embed="rId2"/>
          <a:stretch>
            <a:fillRect/>
          </a:stretch>
        </p:blipFill>
        <p:spPr>
          <a:xfrm>
            <a:off x="6744942" y="1258700"/>
            <a:ext cx="3657601" cy="3101208"/>
          </a:xfrm>
          <a:prstGeom prst="rect">
            <a:avLst/>
          </a:prstGeom>
        </p:spPr>
      </p:pic>
      <p:sp>
        <p:nvSpPr>
          <p:cNvPr id="29" name="Text 26"/>
          <p:cNvSpPr/>
          <p:nvPr/>
        </p:nvSpPr>
        <p:spPr>
          <a:xfrm>
            <a:off x="457200" y="6565392"/>
            <a:ext cx="6400800" cy="228600"/>
          </a:xfrm>
          <a:prstGeom prst="rect">
            <a:avLst/>
          </a:prstGeom>
          <a:noFill/>
          <a:ln/>
        </p:spPr>
        <p:txBody>
          <a:bodyPr wrap="square" lIns="0" tIns="0" rIns="0" bIns="0" rtlCol="0" anchor="ctr"/>
          <a:lstStyle/>
          <a:p>
            <a:pPr marL="0" indent="0">
              <a:buNone/>
            </a:pPr>
            <a:r>
              <a:rPr lang="en-US" sz="900" i="1" dirty="0">
                <a:solidFill>
                  <a:srgbClr val="7A7A7A"/>
                </a:solidFill>
                <a:latin typeface="Calibri (Body)"/>
                <a:ea typeface="Calibri" pitchFamily="34" charset="-122"/>
                <a:cs typeface="Calibri" pitchFamily="34" charset="-120"/>
              </a:rPr>
              <a:t>Dell Quay Sailing Club  ·  Adventure Sailing Handbook 2026</a:t>
            </a:r>
            <a:endParaRPr lang="en-US" sz="900" dirty="0">
              <a:latin typeface="Calibri (Body)"/>
            </a:endParaRPr>
          </a:p>
        </p:txBody>
      </p:sp>
      <p:pic>
        <p:nvPicPr>
          <p:cNvPr id="30" name="Image 1" descr="preencoded.png"/>
          <p:cNvPicPr>
            <a:picLocks noChangeAspect="1"/>
          </p:cNvPicPr>
          <p:nvPr/>
        </p:nvPicPr>
        <p:blipFill>
          <a:blip r:embed="rId3"/>
          <a:stretch>
            <a:fillRect/>
          </a:stretch>
        </p:blipFill>
        <p:spPr>
          <a:xfrm>
            <a:off x="11091672" y="6510528"/>
            <a:ext cx="365760" cy="256032"/>
          </a:xfrm>
          <a:prstGeom prst="rect">
            <a:avLst/>
          </a:prstGeom>
        </p:spPr>
      </p:pic>
      <p:sp>
        <p:nvSpPr>
          <p:cNvPr id="31" name="Text 27"/>
          <p:cNvSpPr/>
          <p:nvPr/>
        </p:nvSpPr>
        <p:spPr>
          <a:xfrm>
            <a:off x="11548872" y="6565392"/>
            <a:ext cx="365760" cy="228600"/>
          </a:xfrm>
          <a:prstGeom prst="rect">
            <a:avLst/>
          </a:prstGeom>
          <a:noFill/>
          <a:ln/>
        </p:spPr>
        <p:txBody>
          <a:bodyPr wrap="square" lIns="0" tIns="0" rIns="0" bIns="0" rtlCol="0" anchor="ctr"/>
          <a:lstStyle/>
          <a:p>
            <a:pPr marL="0" indent="0" algn="r">
              <a:buNone/>
            </a:pPr>
            <a:r>
              <a:rPr lang="en-US" sz="900" dirty="0">
                <a:solidFill>
                  <a:srgbClr val="7A7A7A"/>
                </a:solidFill>
                <a:latin typeface="Calibri (Body)"/>
                <a:ea typeface="Calibri" pitchFamily="34" charset="-122"/>
                <a:cs typeface="Calibri" pitchFamily="34" charset="-120"/>
              </a:rPr>
              <a:t>13</a:t>
            </a:r>
            <a:endParaRPr lang="en-US" sz="900" dirty="0">
              <a:latin typeface="Calibri (Body)"/>
            </a:endParaRPr>
          </a:p>
        </p:txBody>
      </p:sp>
      <p:pic>
        <p:nvPicPr>
          <p:cNvPr id="911" name="Tide 11"/>
          <p:cNvPicPr>
            <a:picLocks noChangeAspect="1"/>
          </p:cNvPicPr>
          <p:nvPr/>
        </p:nvPicPr>
        <p:blipFill>
          <a:blip r:embed="rId4"/>
          <a:srcRect/>
          <a:stretch/>
        </p:blipFill>
        <p:spPr>
          <a:xfrm>
            <a:off x="6568442" y="4605777"/>
            <a:ext cx="4019746" cy="2028753"/>
          </a:xfrm>
          <a:prstGeom prst="rect">
            <a:avLst/>
          </a:prstGeom>
        </p:spPr>
      </p:pic>
      <p:sp>
        <p:nvSpPr>
          <p:cNvPr id="7" name="Arrow: Right 6">
            <a:extLst>
              <a:ext uri="{FF2B5EF4-FFF2-40B4-BE49-F238E27FC236}">
                <a16:creationId xmlns:a16="http://schemas.microsoft.com/office/drawing/2014/main" id="{0B27C684-510E-10A9-6EA8-BB1B7DD2074A}"/>
              </a:ext>
            </a:extLst>
          </p:cNvPr>
          <p:cNvSpPr/>
          <p:nvPr/>
        </p:nvSpPr>
        <p:spPr>
          <a:xfrm rot="5400000">
            <a:off x="7929726" y="4275833"/>
            <a:ext cx="444354"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32" name="Arrow: Right 31">
            <a:extLst>
              <a:ext uri="{FF2B5EF4-FFF2-40B4-BE49-F238E27FC236}">
                <a16:creationId xmlns:a16="http://schemas.microsoft.com/office/drawing/2014/main" id="{A013E490-C9C0-AC45-FA3B-A649BD757010}"/>
              </a:ext>
            </a:extLst>
          </p:cNvPr>
          <p:cNvSpPr/>
          <p:nvPr/>
        </p:nvSpPr>
        <p:spPr>
          <a:xfrm rot="5400000">
            <a:off x="8920873" y="4283016"/>
            <a:ext cx="458723"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33" name="Arrow: Right 32">
            <a:extLst>
              <a:ext uri="{FF2B5EF4-FFF2-40B4-BE49-F238E27FC236}">
                <a16:creationId xmlns:a16="http://schemas.microsoft.com/office/drawing/2014/main" id="{BEE278D3-188B-8566-0174-F5CF796328E8}"/>
              </a:ext>
            </a:extLst>
          </p:cNvPr>
          <p:cNvSpPr/>
          <p:nvPr/>
        </p:nvSpPr>
        <p:spPr>
          <a:xfrm rot="5400000">
            <a:off x="8443849" y="4270766"/>
            <a:ext cx="434228"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
        <p:nvSpPr>
          <p:cNvPr id="34" name="TextBox 33">
            <a:extLst>
              <a:ext uri="{FF2B5EF4-FFF2-40B4-BE49-F238E27FC236}">
                <a16:creationId xmlns:a16="http://schemas.microsoft.com/office/drawing/2014/main" id="{01FEF523-7465-61C3-057D-ECA6D227D7C0}"/>
              </a:ext>
            </a:extLst>
          </p:cNvPr>
          <p:cNvSpPr txBox="1"/>
          <p:nvPr/>
        </p:nvSpPr>
        <p:spPr>
          <a:xfrm rot="16200000">
            <a:off x="7484321" y="4137835"/>
            <a:ext cx="877175" cy="369332"/>
          </a:xfrm>
          <a:prstGeom prst="rect">
            <a:avLst/>
          </a:prstGeom>
          <a:noFill/>
        </p:spPr>
        <p:txBody>
          <a:bodyPr wrap="square" rtlCol="0">
            <a:spAutoFit/>
          </a:bodyPr>
          <a:lstStyle/>
          <a:p>
            <a:r>
              <a:rPr lang="en-GB" dirty="0">
                <a:latin typeface="Calibri (Body)"/>
              </a:rPr>
              <a:t>launch</a:t>
            </a:r>
          </a:p>
        </p:txBody>
      </p:sp>
      <p:sp>
        <p:nvSpPr>
          <p:cNvPr id="35" name="TextBox 34">
            <a:extLst>
              <a:ext uri="{FF2B5EF4-FFF2-40B4-BE49-F238E27FC236}">
                <a16:creationId xmlns:a16="http://schemas.microsoft.com/office/drawing/2014/main" id="{8435E687-A597-47E0-0E58-D30C0C054679}"/>
              </a:ext>
            </a:extLst>
          </p:cNvPr>
          <p:cNvSpPr txBox="1"/>
          <p:nvPr/>
        </p:nvSpPr>
        <p:spPr>
          <a:xfrm rot="16200000">
            <a:off x="7953115" y="4146544"/>
            <a:ext cx="842273" cy="369332"/>
          </a:xfrm>
          <a:prstGeom prst="rect">
            <a:avLst/>
          </a:prstGeom>
          <a:noFill/>
        </p:spPr>
        <p:txBody>
          <a:bodyPr wrap="square" rtlCol="0">
            <a:spAutoFit/>
          </a:bodyPr>
          <a:lstStyle/>
          <a:p>
            <a:r>
              <a:rPr lang="en-GB" dirty="0">
                <a:latin typeface="Calibri (Body)"/>
              </a:rPr>
              <a:t>lunch</a:t>
            </a:r>
          </a:p>
        </p:txBody>
      </p:sp>
      <p:sp>
        <p:nvSpPr>
          <p:cNvPr id="36" name="TextBox 35">
            <a:extLst>
              <a:ext uri="{FF2B5EF4-FFF2-40B4-BE49-F238E27FC236}">
                <a16:creationId xmlns:a16="http://schemas.microsoft.com/office/drawing/2014/main" id="{0BF1E799-B870-3463-F8C5-4D8374FA7E85}"/>
              </a:ext>
            </a:extLst>
          </p:cNvPr>
          <p:cNvSpPr txBox="1"/>
          <p:nvPr/>
        </p:nvSpPr>
        <p:spPr>
          <a:xfrm rot="16200000">
            <a:off x="8448790" y="4077357"/>
            <a:ext cx="923330" cy="369332"/>
          </a:xfrm>
          <a:prstGeom prst="rect">
            <a:avLst/>
          </a:prstGeom>
          <a:noFill/>
        </p:spPr>
        <p:txBody>
          <a:bodyPr wrap="square" rtlCol="0">
            <a:spAutoFit/>
          </a:bodyPr>
          <a:lstStyle/>
          <a:p>
            <a:r>
              <a:rPr lang="en-GB" dirty="0">
                <a:latin typeface="Calibri (Body)"/>
              </a:rPr>
              <a:t>Haul PB</a:t>
            </a:r>
          </a:p>
        </p:txBody>
      </p:sp>
      <p:sp>
        <p:nvSpPr>
          <p:cNvPr id="37" name="TextBox 36">
            <a:extLst>
              <a:ext uri="{FF2B5EF4-FFF2-40B4-BE49-F238E27FC236}">
                <a16:creationId xmlns:a16="http://schemas.microsoft.com/office/drawing/2014/main" id="{E931F2A5-ACDD-E950-4C11-B49575F60972}"/>
              </a:ext>
            </a:extLst>
          </p:cNvPr>
          <p:cNvSpPr txBox="1"/>
          <p:nvPr/>
        </p:nvSpPr>
        <p:spPr>
          <a:xfrm rot="16200000">
            <a:off x="10236860" y="4621639"/>
            <a:ext cx="1343690" cy="369332"/>
          </a:xfrm>
          <a:prstGeom prst="rect">
            <a:avLst/>
          </a:prstGeom>
          <a:noFill/>
        </p:spPr>
        <p:txBody>
          <a:bodyPr wrap="square" rtlCol="0">
            <a:spAutoFit/>
          </a:bodyPr>
          <a:lstStyle/>
          <a:p>
            <a:r>
              <a:rPr lang="en-GB" dirty="0">
                <a:latin typeface="Calibri (Body)"/>
              </a:rPr>
              <a:t>&lt;2.5m tide</a:t>
            </a:r>
          </a:p>
        </p:txBody>
      </p:sp>
      <p:sp>
        <p:nvSpPr>
          <p:cNvPr id="38" name="Arrow: Right 37">
            <a:extLst>
              <a:ext uri="{FF2B5EF4-FFF2-40B4-BE49-F238E27FC236}">
                <a16:creationId xmlns:a16="http://schemas.microsoft.com/office/drawing/2014/main" id="{9B7AC37E-3D77-DBB9-891A-085B520158AA}"/>
              </a:ext>
            </a:extLst>
          </p:cNvPr>
          <p:cNvSpPr/>
          <p:nvPr/>
        </p:nvSpPr>
        <p:spPr>
          <a:xfrm rot="10800000">
            <a:off x="10569414" y="5403550"/>
            <a:ext cx="583783" cy="3195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Body)"/>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e432821-41d3-4015-8400-4ae6558dd28f}" enabled="1" method="Privileged" siteId="{8c7a02b0-b409-4a14-8332-6772575f453b}" contentBits="0" removed="0"/>
</clbl:labelList>
</file>

<file path=docProps/app.xml><?xml version="1.0" encoding="utf-8"?>
<Properties xmlns="http://schemas.openxmlformats.org/officeDocument/2006/extended-properties" xmlns:vt="http://schemas.openxmlformats.org/officeDocument/2006/docPropsVTypes">
  <TotalTime>0</TotalTime>
  <Words>2039</Words>
  <Application>Microsoft Office PowerPoint</Application>
  <PresentationFormat>Widescreen</PresentationFormat>
  <Paragraphs>362</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 (Body)</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DQSC Adventure Sailing Handbook 2026</dc:title>
  <dc:subject>PptxGenJS Presentation</dc:subject>
  <dc:creator>PptxGenJS</dc:creator>
  <cp:lastModifiedBy>Hack, Zander</cp:lastModifiedBy>
  <cp:revision>8</cp:revision>
  <dcterms:created xsi:type="dcterms:W3CDTF">2026-05-14T21:02:59Z</dcterms:created>
  <dcterms:modified xsi:type="dcterms:W3CDTF">2026-07-01T23:28:36Z</dcterms:modified>
</cp:coreProperties>
</file>